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293" r:id="rId4"/>
    <p:sldId id="294" r:id="rId5"/>
    <p:sldId id="277" r:id="rId6"/>
    <p:sldId id="278" r:id="rId7"/>
    <p:sldId id="307" r:id="rId8"/>
    <p:sldId id="301" r:id="rId9"/>
    <p:sldId id="302" r:id="rId10"/>
    <p:sldId id="303" r:id="rId11"/>
    <p:sldId id="304" r:id="rId12"/>
    <p:sldId id="305" r:id="rId13"/>
    <p:sldId id="306" r:id="rId14"/>
    <p:sldId id="282" r:id="rId15"/>
    <p:sldId id="283" r:id="rId16"/>
    <p:sldId id="284" r:id="rId17"/>
    <p:sldId id="286" r:id="rId18"/>
    <p:sldId id="287" r:id="rId19"/>
    <p:sldId id="274" r:id="rId20"/>
    <p:sldId id="288" r:id="rId21"/>
    <p:sldId id="289" r:id="rId22"/>
    <p:sldId id="290" r:id="rId23"/>
    <p:sldId id="258" r:id="rId24"/>
    <p:sldId id="291" r:id="rId25"/>
    <p:sldId id="260" r:id="rId26"/>
    <p:sldId id="261" r:id="rId27"/>
    <p:sldId id="275" r:id="rId28"/>
    <p:sldId id="262" r:id="rId29"/>
    <p:sldId id="263" r:id="rId30"/>
    <p:sldId id="264" r:id="rId31"/>
    <p:sldId id="265" r:id="rId32"/>
    <p:sldId id="267" r:id="rId33"/>
    <p:sldId id="266" r:id="rId34"/>
    <p:sldId id="269" r:id="rId35"/>
    <p:sldId id="270" r:id="rId36"/>
    <p:sldId id="268" r:id="rId37"/>
    <p:sldId id="276" r:id="rId38"/>
    <p:sldId id="279" r:id="rId39"/>
    <p:sldId id="280" r:id="rId40"/>
    <p:sldId id="346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295" r:id="rId80"/>
    <p:sldId id="296" r:id="rId81"/>
    <p:sldId id="297" r:id="rId82"/>
    <p:sldId id="298" r:id="rId83"/>
    <p:sldId id="299" r:id="rId84"/>
    <p:sldId id="300" r:id="rId85"/>
    <p:sldId id="347" r:id="rId8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685F5-D419-4C0B-A03B-48298FB6DBF0}" type="datetimeFigureOut">
              <a:rPr lang="es-CO" smtClean="0"/>
              <a:t>04/04/2013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AC276-23FD-4E02-A654-C75E2BFF3B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444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B5D53-A6F0-4D0D-B0FF-9181AD8A5571}" type="slidenum">
              <a:rPr lang="es-ES"/>
              <a:pPr/>
              <a:t>15</a:t>
            </a:fld>
            <a:endParaRPr lang="es-E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Capa desde la mas </a:t>
            </a:r>
            <a:r>
              <a:rPr lang="es-CO" dirty="0" err="1" smtClean="0"/>
              <a:t>intena</a:t>
            </a:r>
            <a:r>
              <a:rPr lang="es-CO" dirty="0" smtClean="0"/>
              <a:t> a la mas externa:</a:t>
            </a:r>
          </a:p>
          <a:p>
            <a:r>
              <a:rPr lang="es-CO" dirty="0" smtClean="0"/>
              <a:t>Mucosa</a:t>
            </a:r>
          </a:p>
          <a:p>
            <a:r>
              <a:rPr lang="es-CO" dirty="0" err="1" smtClean="0"/>
              <a:t>Sudmucosa</a:t>
            </a:r>
            <a:endParaRPr lang="es-CO" dirty="0" smtClean="0"/>
          </a:p>
          <a:p>
            <a:r>
              <a:rPr lang="es-CO" dirty="0" smtClean="0"/>
              <a:t>Muscular</a:t>
            </a:r>
          </a:p>
          <a:p>
            <a:r>
              <a:rPr lang="es-CO" dirty="0" smtClean="0"/>
              <a:t>serosa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0E428-E11F-4418-8D8C-836A5C85E0A5}" type="slidenum">
              <a:rPr lang="es-CO" smtClean="0"/>
              <a:t>42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9206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Duodeno</a:t>
            </a:r>
          </a:p>
          <a:p>
            <a:r>
              <a:rPr lang="es-CO" dirty="0" smtClean="0"/>
              <a:t>Yeyuno</a:t>
            </a:r>
          </a:p>
          <a:p>
            <a:r>
              <a:rPr lang="es-CO" dirty="0" err="1" smtClean="0"/>
              <a:t>ileon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0E428-E11F-4418-8D8C-836A5C85E0A5}" type="slidenum">
              <a:rPr lang="es-CO" smtClean="0"/>
              <a:t>44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5729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Los monosacáridos, los aminoácidos, los ácidos grasos y los </a:t>
            </a:r>
            <a:r>
              <a:rPr lang="es-MX" dirty="0" err="1" smtClean="0"/>
              <a:t>dipéptidos</a:t>
            </a:r>
            <a:r>
              <a:rPr lang="es-MX" dirty="0" smtClean="0"/>
              <a:t> son absorbidos por el epitelio intestinal y transportados por los vasos sanguíneos de las vellosidades, los vasos linfáticos y finalmente entran al torrente sanguíneo. y nutren todas y cada una de las células del organismo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0E428-E11F-4418-8D8C-836A5C85E0A5}" type="slidenum">
              <a:rPr lang="es-CO" smtClean="0"/>
              <a:t>46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9912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269AC-2CEB-444B-A48F-2F8EABB077AA}" type="slidenum">
              <a:rPr lang="es-ES"/>
              <a:pPr/>
              <a:t>69</a:t>
            </a:fld>
            <a:endParaRPr lang="es-E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086F5-DF70-4C56-A054-9C78FB5DBD0B}" type="slidenum">
              <a:rPr lang="es-ES"/>
              <a:pPr/>
              <a:t>70</a:t>
            </a:fld>
            <a:endParaRPr lang="es-E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579A6-3BDF-4CED-A544-8D6B4DD63B55}" type="slidenum">
              <a:rPr lang="es-ES"/>
              <a:pPr/>
              <a:t>74</a:t>
            </a:fld>
            <a:endParaRPr lang="es-E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5E51D6-CD82-474E-9C8E-6DD57E29E89C}" type="slidenum">
              <a:rPr lang="es-ES"/>
              <a:pPr>
                <a:defRPr/>
              </a:pPr>
              <a:t>77</a:t>
            </a:fld>
            <a:endParaRPr lang="es-E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FFE51-BBFA-4D1D-A11A-2A4DFBBCE6CF}" type="slidenum">
              <a:rPr lang="es-ES"/>
              <a:pPr/>
              <a:t>78</a:t>
            </a:fld>
            <a:endParaRPr lang="es-E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DEEF5-BDB6-4C1F-8C4F-0359D31B99A0}" type="slidenum">
              <a:rPr lang="es-ES"/>
              <a:pPr/>
              <a:t>16</a:t>
            </a:fld>
            <a:endParaRPr lang="es-E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C86A6-3C42-4AD8-A680-C8A41CA09641}" type="slidenum">
              <a:rPr lang="es-ES"/>
              <a:pPr/>
              <a:t>17</a:t>
            </a:fld>
            <a:endParaRPr lang="es-E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B8203-16DE-407C-8FC4-627C31B6F69A}" type="slidenum">
              <a:rPr lang="es-ES"/>
              <a:pPr/>
              <a:t>18</a:t>
            </a:fld>
            <a:endParaRPr lang="es-E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13F68-C149-46E9-9A04-FCA3D44A3FE7}" type="slidenum">
              <a:rPr lang="es-ES"/>
              <a:pPr/>
              <a:t>20</a:t>
            </a:fld>
            <a:endParaRPr lang="es-E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22620-4756-4F86-B96E-ED5936DF75B3}" type="slidenum">
              <a:rPr lang="es-ES"/>
              <a:pPr/>
              <a:t>21</a:t>
            </a:fld>
            <a:endParaRPr lang="es-E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56084-D532-4591-99A0-9ADC47C431F1}" type="slidenum">
              <a:rPr lang="es-ES"/>
              <a:pPr/>
              <a:t>22</a:t>
            </a:fld>
            <a:endParaRPr lang="es-E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9E9FF-929F-40A4-8506-27021D7D5BF2}" type="slidenum">
              <a:rPr lang="es-ES"/>
              <a:pPr/>
              <a:t>24</a:t>
            </a:fld>
            <a:endParaRPr lang="es-E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Duodeno</a:t>
            </a:r>
          </a:p>
          <a:p>
            <a:r>
              <a:rPr lang="es-CO" dirty="0" smtClean="0"/>
              <a:t>Yeyuno</a:t>
            </a:r>
          </a:p>
          <a:p>
            <a:r>
              <a:rPr lang="es-CO" dirty="0" err="1" smtClean="0"/>
              <a:t>Ileon</a:t>
            </a:r>
            <a:endParaRPr lang="es-CO" dirty="0" smtClean="0"/>
          </a:p>
          <a:p>
            <a:r>
              <a:rPr lang="es-CO" dirty="0" smtClean="0"/>
              <a:t>Ciego</a:t>
            </a:r>
          </a:p>
          <a:p>
            <a:r>
              <a:rPr lang="es-CO" dirty="0" err="1" smtClean="0"/>
              <a:t>Apendice</a:t>
            </a:r>
            <a:r>
              <a:rPr lang="es-CO" dirty="0" smtClean="0"/>
              <a:t> ciega</a:t>
            </a:r>
          </a:p>
          <a:p>
            <a:r>
              <a:rPr lang="es-CO" dirty="0" err="1" smtClean="0"/>
              <a:t>Ig</a:t>
            </a:r>
            <a:r>
              <a:rPr lang="es-CO" dirty="0" smtClean="0"/>
              <a:t> ascendente</a:t>
            </a:r>
          </a:p>
          <a:p>
            <a:r>
              <a:rPr lang="es-CO" dirty="0" err="1" smtClean="0"/>
              <a:t>Ig</a:t>
            </a:r>
            <a:r>
              <a:rPr lang="es-CO" dirty="0" smtClean="0"/>
              <a:t> transverso</a:t>
            </a:r>
          </a:p>
          <a:p>
            <a:r>
              <a:rPr lang="es-CO" dirty="0" err="1" smtClean="0"/>
              <a:t>Ig</a:t>
            </a:r>
            <a:r>
              <a:rPr lang="es-CO" dirty="0" smtClean="0"/>
              <a:t> descendente</a:t>
            </a:r>
          </a:p>
          <a:p>
            <a:r>
              <a:rPr lang="es-CO" dirty="0" err="1" smtClean="0"/>
              <a:t>Porcion</a:t>
            </a:r>
            <a:r>
              <a:rPr lang="es-CO" dirty="0" smtClean="0"/>
              <a:t> sigmoidea</a:t>
            </a:r>
          </a:p>
          <a:p>
            <a:r>
              <a:rPr lang="es-CO" dirty="0" smtClean="0"/>
              <a:t>Recto</a:t>
            </a:r>
          </a:p>
          <a:p>
            <a:r>
              <a:rPr lang="es-CO" dirty="0" smtClean="0"/>
              <a:t>ano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0E428-E11F-4418-8D8C-836A5C85E0A5}" type="slidenum">
              <a:rPr lang="es-CO" smtClean="0"/>
              <a:t>41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8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BC6-ECAF-4135-82C6-C57E4178F08D}" type="datetimeFigureOut">
              <a:rPr lang="es-CO" smtClean="0"/>
              <a:t>04/04/2013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8EB1-F6A3-47C0-9CF0-BFF68295F2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586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BC6-ECAF-4135-82C6-C57E4178F08D}" type="datetimeFigureOut">
              <a:rPr lang="es-CO" smtClean="0"/>
              <a:t>04/04/2013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8EB1-F6A3-47C0-9CF0-BFF68295F2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4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BC6-ECAF-4135-82C6-C57E4178F08D}" type="datetimeFigureOut">
              <a:rPr lang="es-CO" smtClean="0"/>
              <a:t>04/04/2013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8EB1-F6A3-47C0-9CF0-BFF68295F2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757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ED8FE2-342D-462A-AC86-BC6B79CF3EF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890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C2869AE-422F-4E71-800A-86423F88F0C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13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BC6-ECAF-4135-82C6-C57E4178F08D}" type="datetimeFigureOut">
              <a:rPr lang="es-CO" smtClean="0"/>
              <a:t>04/04/2013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8EB1-F6A3-47C0-9CF0-BFF68295F2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37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BC6-ECAF-4135-82C6-C57E4178F08D}" type="datetimeFigureOut">
              <a:rPr lang="es-CO" smtClean="0"/>
              <a:t>04/04/2013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8EB1-F6A3-47C0-9CF0-BFF68295F2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013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BC6-ECAF-4135-82C6-C57E4178F08D}" type="datetimeFigureOut">
              <a:rPr lang="es-CO" smtClean="0"/>
              <a:t>04/04/2013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8EB1-F6A3-47C0-9CF0-BFF68295F2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23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BC6-ECAF-4135-82C6-C57E4178F08D}" type="datetimeFigureOut">
              <a:rPr lang="es-CO" smtClean="0"/>
              <a:t>04/04/2013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8EB1-F6A3-47C0-9CF0-BFF68295F2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338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BC6-ECAF-4135-82C6-C57E4178F08D}" type="datetimeFigureOut">
              <a:rPr lang="es-CO" smtClean="0"/>
              <a:t>04/04/2013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8EB1-F6A3-47C0-9CF0-BFF68295F2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21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BC6-ECAF-4135-82C6-C57E4178F08D}" type="datetimeFigureOut">
              <a:rPr lang="es-CO" smtClean="0"/>
              <a:t>04/04/2013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8EB1-F6A3-47C0-9CF0-BFF68295F2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1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BC6-ECAF-4135-82C6-C57E4178F08D}" type="datetimeFigureOut">
              <a:rPr lang="es-CO" smtClean="0"/>
              <a:t>04/04/2013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8EB1-F6A3-47C0-9CF0-BFF68295F2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898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CBC6-ECAF-4135-82C6-C57E4178F08D}" type="datetimeFigureOut">
              <a:rPr lang="es-CO" smtClean="0"/>
              <a:t>04/04/2013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8EB1-F6A3-47C0-9CF0-BFF68295F2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746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CBC6-ECAF-4135-82C6-C57E4178F08D}" type="datetimeFigureOut">
              <a:rPr lang="es-CO" smtClean="0"/>
              <a:t>04/04/2013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F8EB1-F6A3-47C0-9CF0-BFF68295F2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34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ANATOMIA Y FISIOLOGIA DEL APARATO GASTROINTESTINAL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86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19113" y="495300"/>
            <a:ext cx="5634037" cy="457200"/>
          </a:xfrm>
          <a:prstGeom prst="rect">
            <a:avLst/>
          </a:prstGeom>
          <a:solidFill>
            <a:schemeClr val="hlink">
              <a:alpha val="4588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400" b="1"/>
              <a:t>CLASIFICACION DE LOS ORGANOS: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55650" y="981075"/>
            <a:ext cx="551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000" b="1"/>
              <a:t>(Según su relación con la serosa peritoneal)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07950" y="1773238"/>
            <a:ext cx="8785225" cy="4154487"/>
          </a:xfrm>
          <a:prstGeom prst="rect">
            <a:avLst/>
          </a:prstGeom>
          <a:solidFill>
            <a:srgbClr val="33CC33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400" b="1"/>
              <a:t>EXTRAPERITONEALES</a:t>
            </a:r>
            <a:r>
              <a:rPr lang="es-ES" sz="2400"/>
              <a:t>: Son aquellos que se encuentran por fuera de la bolsa  peritoneal, por ende no tienen peritoneo visceral, se apoyan por detrás o por debajo del visceral: se dividen en:</a:t>
            </a:r>
          </a:p>
          <a:p>
            <a:pPr eaLnBrk="1" hangingPunct="1"/>
            <a:endParaRPr lang="es-ES" sz="2400"/>
          </a:p>
          <a:p>
            <a:pPr eaLnBrk="1" hangingPunct="1"/>
            <a:r>
              <a:rPr lang="es-ES" sz="2400"/>
              <a:t>   a- Retroperitoneales: por detrás del peritoneo parietal posterior: riñón, uréteres, </a:t>
            </a:r>
          </a:p>
          <a:p>
            <a:pPr eaLnBrk="1" hangingPunct="1"/>
            <a:r>
              <a:rPr lang="es-ES" sz="2400"/>
              <a:t>        grandes vasos, etc.</a:t>
            </a:r>
          </a:p>
          <a:p>
            <a:pPr eaLnBrk="1" hangingPunct="1"/>
            <a:endParaRPr lang="es-ES" sz="2400"/>
          </a:p>
          <a:p>
            <a:pPr eaLnBrk="1" hangingPunct="1"/>
            <a:r>
              <a:rPr lang="es-ES" sz="2400"/>
              <a:t>   b- Subperitoneales: por debajo del peritoneo parietal inferior: vejiga, últero, vagina, tercio inferior del recto</a:t>
            </a:r>
          </a:p>
        </p:txBody>
      </p:sp>
    </p:spTree>
    <p:extLst>
      <p:ext uri="{BB962C8B-B14F-4D97-AF65-F5344CB8AC3E}">
        <p14:creationId xmlns:p14="http://schemas.microsoft.com/office/powerpoint/2010/main" val="5697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79388" y="1052513"/>
            <a:ext cx="8667750" cy="1570037"/>
          </a:xfrm>
          <a:prstGeom prst="rect">
            <a:avLst/>
          </a:prstGeom>
          <a:solidFill>
            <a:srgbClr val="33CC33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400" b="1"/>
              <a:t>1- PERITONEALES O PERITONIZADOS</a:t>
            </a:r>
            <a:r>
              <a:rPr lang="es-ES" sz="2400"/>
              <a:t>: Son aquellos que tienen </a:t>
            </a:r>
            <a:r>
              <a:rPr lang="es-ES" sz="2400" u="sng"/>
              <a:t>serosa visceral</a:t>
            </a:r>
          </a:p>
          <a:p>
            <a:pPr eaLnBrk="1" hangingPunct="1"/>
            <a:r>
              <a:rPr lang="es-ES" sz="2400"/>
              <a:t>(la mayoría de los órganos de la cavidad tóraco-abdomino-pelviana)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79388" y="2924175"/>
            <a:ext cx="8693150" cy="1570038"/>
          </a:xfrm>
          <a:prstGeom prst="rect">
            <a:avLst/>
          </a:prstGeom>
          <a:solidFill>
            <a:srgbClr val="33CC33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400" b="1"/>
              <a:t>3- RETROPERITONIZADOS:</a:t>
            </a:r>
            <a:r>
              <a:rPr lang="es-ES" sz="2400"/>
              <a:t> Son aquellos que tienen </a:t>
            </a:r>
            <a:r>
              <a:rPr lang="es-ES" sz="2400" u="sng"/>
              <a:t>peritoneo visceral</a:t>
            </a:r>
            <a:r>
              <a:rPr lang="es-ES" sz="2400"/>
              <a:t>, pero que por rotación y por coalescencia, este se fusionó al peritoneo parietal y parecen ser</a:t>
            </a:r>
          </a:p>
          <a:p>
            <a:pPr eaLnBrk="1" hangingPunct="1"/>
            <a:r>
              <a:rPr lang="es-ES" sz="2400"/>
              <a:t> extraperitoneales: complejo duodeno páncreas.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31763" y="5153025"/>
            <a:ext cx="8693150" cy="830263"/>
          </a:xfrm>
          <a:prstGeom prst="rect">
            <a:avLst/>
          </a:prstGeom>
          <a:solidFill>
            <a:srgbClr val="33CC33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400" b="1"/>
              <a:t>4- INTRAPERITONEALES:</a:t>
            </a:r>
            <a:r>
              <a:rPr lang="es-ES" sz="2400"/>
              <a:t> Son órganos que están dentro de la bolsa peritoneal,  sin peritoneo visceral: sólo el ovario.</a:t>
            </a:r>
          </a:p>
        </p:txBody>
      </p:sp>
    </p:spTree>
    <p:extLst>
      <p:ext uri="{BB962C8B-B14F-4D97-AF65-F5344CB8AC3E}">
        <p14:creationId xmlns:p14="http://schemas.microsoft.com/office/powerpoint/2010/main" val="24313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3" grpId="0" animBg="1"/>
      <p:bldP spid="266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19113" y="495300"/>
            <a:ext cx="4187825" cy="457200"/>
          </a:xfrm>
          <a:prstGeom prst="rect">
            <a:avLst/>
          </a:prstGeom>
          <a:solidFill>
            <a:srgbClr val="9933FF">
              <a:alpha val="4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400" b="1"/>
              <a:t>E P I P L O N     M E N O R :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65150" y="1341438"/>
            <a:ext cx="7894638" cy="708025"/>
          </a:xfrm>
          <a:prstGeom prst="rect">
            <a:avLst/>
          </a:prstGeom>
          <a:solidFill>
            <a:srgbClr val="9933FF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000" b="1"/>
              <a:t>O GASTRO-HEPATICO</a:t>
            </a:r>
            <a:r>
              <a:rPr lang="es-ES" sz="2000"/>
              <a:t>. Se extiende desde la curvatura menor del estómago al hilio hepático.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65150" y="3213100"/>
            <a:ext cx="7894638" cy="708025"/>
          </a:xfrm>
          <a:prstGeom prst="rect">
            <a:avLst/>
          </a:prstGeom>
          <a:solidFill>
            <a:srgbClr val="9933FF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000"/>
              <a:t>Presenta tres bordes y dos caras: </a:t>
            </a:r>
          </a:p>
          <a:p>
            <a:pPr eaLnBrk="1" hangingPunct="1"/>
            <a:r>
              <a:rPr lang="es-ES" sz="2000"/>
              <a:t>(Borde gástrico, hepático y libre) (cara anterior y posterior.)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65150" y="5235575"/>
            <a:ext cx="7894638" cy="708025"/>
          </a:xfrm>
          <a:prstGeom prst="rect">
            <a:avLst/>
          </a:prstGeom>
          <a:solidFill>
            <a:srgbClr val="9933FF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000"/>
              <a:t>El borde libre del epiplón menor actúa como límite anterior del hiato de Wis-Low  (entrada a la transcavidad de los epiplones)</a:t>
            </a:r>
          </a:p>
        </p:txBody>
      </p:sp>
    </p:spTree>
    <p:extLst>
      <p:ext uri="{BB962C8B-B14F-4D97-AF65-F5344CB8AC3E}">
        <p14:creationId xmlns:p14="http://schemas.microsoft.com/office/powerpoint/2010/main" val="12474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  <p:bldP spid="276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19113" y="495300"/>
            <a:ext cx="3767137" cy="457200"/>
          </a:xfrm>
          <a:prstGeom prst="rect">
            <a:avLst/>
          </a:prstGeom>
          <a:solidFill>
            <a:srgbClr val="CC6600">
              <a:alpha val="4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400" b="1"/>
              <a:t>E P I P L O N     MAYOR: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0075" y="2349500"/>
            <a:ext cx="7894638" cy="3108325"/>
          </a:xfrm>
          <a:prstGeom prst="rect">
            <a:avLst/>
          </a:prstGeom>
          <a:solidFill>
            <a:srgbClr val="CC6600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2800" b="1"/>
              <a:t>O GASTRO-COLICO</a:t>
            </a:r>
            <a:r>
              <a:rPr lang="es-ES" sz="2800"/>
              <a:t>. </a:t>
            </a:r>
          </a:p>
          <a:p>
            <a:pPr algn="ctr" eaLnBrk="1" hangingPunct="1"/>
            <a:endParaRPr lang="es-ES" sz="2800"/>
          </a:p>
          <a:p>
            <a:pPr algn="ctr" eaLnBrk="1" hangingPunct="1"/>
            <a:r>
              <a:rPr lang="es-CO" sz="2800"/>
              <a:t>es una doble hoja de peritoneo que desciende desde la curvatura mayor del estómago, recubre el intestino delgado y </a:t>
            </a:r>
            <a:r>
              <a:rPr lang="es-CO" sz="2800" u="sng"/>
              <a:t>luego se dobla sobre si mismo para fusionarse </a:t>
            </a:r>
            <a:r>
              <a:rPr lang="es-CO" sz="2800"/>
              <a:t>con el peritoneo de la cara anterior del colon transverso.</a:t>
            </a:r>
            <a:endParaRPr lang="es-ES" sz="2800"/>
          </a:p>
        </p:txBody>
      </p:sp>
    </p:spTree>
    <p:extLst>
      <p:ext uri="{BB962C8B-B14F-4D97-AF65-F5344CB8AC3E}">
        <p14:creationId xmlns:p14="http://schemas.microsoft.com/office/powerpoint/2010/main" val="40093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58326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b="1" dirty="0" smtClean="0">
                <a:solidFill>
                  <a:srgbClr val="800080"/>
                </a:solidFill>
              </a:rPr>
              <a:t>Ingestión</a:t>
            </a:r>
            <a:r>
              <a:rPr lang="es-ES" dirty="0" smtClean="0"/>
              <a:t>: Los alimentos son triturados por los dientes y mezclados con la saliva.</a:t>
            </a:r>
          </a:p>
          <a:p>
            <a:pPr>
              <a:lnSpc>
                <a:spcPct val="90000"/>
              </a:lnSpc>
            </a:pPr>
            <a:r>
              <a:rPr lang="es-ES" b="1" dirty="0" smtClean="0">
                <a:solidFill>
                  <a:srgbClr val="800080"/>
                </a:solidFill>
              </a:rPr>
              <a:t>Digestión</a:t>
            </a:r>
            <a:r>
              <a:rPr lang="es-ES" dirty="0" smtClean="0"/>
              <a:t>: Las enzimas de los jugos descomponen los nutrientes en moléculas más sencillas.</a:t>
            </a:r>
          </a:p>
          <a:p>
            <a:pPr>
              <a:lnSpc>
                <a:spcPct val="90000"/>
              </a:lnSpc>
            </a:pPr>
            <a:r>
              <a:rPr lang="es-ES" b="1" dirty="0" smtClean="0">
                <a:solidFill>
                  <a:srgbClr val="800080"/>
                </a:solidFill>
              </a:rPr>
              <a:t>Absorción</a:t>
            </a:r>
            <a:r>
              <a:rPr lang="es-ES" dirty="0" smtClean="0"/>
              <a:t>: Las moléculas sencillas atraviesan las paredes del tubo y son transportadas por la sangre.</a:t>
            </a:r>
          </a:p>
          <a:p>
            <a:pPr>
              <a:lnSpc>
                <a:spcPct val="90000"/>
              </a:lnSpc>
            </a:pPr>
            <a:r>
              <a:rPr lang="es-ES" b="1" dirty="0" smtClean="0">
                <a:solidFill>
                  <a:srgbClr val="800080"/>
                </a:solidFill>
              </a:rPr>
              <a:t>Asimilación</a:t>
            </a:r>
            <a:r>
              <a:rPr lang="es-ES" dirty="0" smtClean="0"/>
              <a:t>: Las células utilizan los nutrientes para obtener energía o fabricar nuevas moléculas.</a:t>
            </a:r>
          </a:p>
          <a:p>
            <a:pPr>
              <a:lnSpc>
                <a:spcPct val="90000"/>
              </a:lnSpc>
            </a:pPr>
            <a:r>
              <a:rPr lang="es-ES" b="1" dirty="0" smtClean="0">
                <a:solidFill>
                  <a:srgbClr val="800080"/>
                </a:solidFill>
              </a:rPr>
              <a:t>Defecación</a:t>
            </a:r>
            <a:r>
              <a:rPr lang="es-ES" dirty="0" smtClean="0"/>
              <a:t>: Las sustancias no digeridas o no absorbidas son eliminadas por el ano.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97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Ingestión: Cavidad bucal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443663" y="1628775"/>
            <a:ext cx="2232025" cy="4462463"/>
          </a:xfrm>
        </p:spPr>
        <p:txBody>
          <a:bodyPr/>
          <a:lstStyle/>
          <a:p>
            <a:r>
              <a:rPr lang="es-ES" sz="2400" dirty="0"/>
              <a:t>Labios</a:t>
            </a:r>
          </a:p>
          <a:p>
            <a:r>
              <a:rPr lang="es-ES" sz="2400" dirty="0"/>
              <a:t>Lengua</a:t>
            </a:r>
          </a:p>
          <a:p>
            <a:r>
              <a:rPr lang="es-ES" sz="2400" dirty="0"/>
              <a:t>Dientes</a:t>
            </a:r>
          </a:p>
          <a:p>
            <a:r>
              <a:rPr lang="es-ES" sz="2400" dirty="0"/>
              <a:t>Glándulas salivares</a:t>
            </a:r>
          </a:p>
          <a:p>
            <a:r>
              <a:rPr lang="es-ES" sz="2400" dirty="0" smtClean="0"/>
              <a:t>Amígdalas</a:t>
            </a:r>
            <a:endParaRPr lang="es-ES" sz="2400" dirty="0"/>
          </a:p>
        </p:txBody>
      </p:sp>
      <p:pic>
        <p:nvPicPr>
          <p:cNvPr id="13320" name="Picture 8" descr="Boca_o_cavidad_bucal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68488"/>
            <a:ext cx="5975350" cy="3944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8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Lengua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457575" cy="4419600"/>
          </a:xfrm>
        </p:spPr>
        <p:txBody>
          <a:bodyPr/>
          <a:lstStyle/>
          <a:p>
            <a:r>
              <a:rPr lang="es-ES" sz="2800"/>
              <a:t>Órgano musculoso, muy móvil.</a:t>
            </a:r>
          </a:p>
          <a:p>
            <a:r>
              <a:rPr lang="es-ES" sz="2800"/>
              <a:t>Interviene en la masticación</a:t>
            </a:r>
          </a:p>
          <a:p>
            <a:r>
              <a:rPr lang="es-ES" sz="2800"/>
              <a:t>Interviene en la deglución</a:t>
            </a:r>
          </a:p>
          <a:p>
            <a:r>
              <a:rPr lang="es-ES" sz="2800"/>
              <a:t>Órgano del gusto</a:t>
            </a:r>
          </a:p>
          <a:p>
            <a:endParaRPr lang="es-ES" sz="2800"/>
          </a:p>
        </p:txBody>
      </p:sp>
      <p:pic>
        <p:nvPicPr>
          <p:cNvPr id="17414" name="Picture 6" descr="leng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988" y="1700213"/>
            <a:ext cx="5180012" cy="3935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6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Dientes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600200"/>
            <a:ext cx="2954337" cy="4419600"/>
          </a:xfrm>
        </p:spPr>
        <p:txBody>
          <a:bodyPr/>
          <a:lstStyle/>
          <a:p>
            <a:r>
              <a:rPr lang="es-ES" sz="2800"/>
              <a:t>Estructura:</a:t>
            </a:r>
          </a:p>
          <a:p>
            <a:pPr lvl="1"/>
            <a:r>
              <a:rPr lang="es-ES" sz="2600"/>
              <a:t>Corona</a:t>
            </a:r>
          </a:p>
          <a:p>
            <a:pPr lvl="1"/>
            <a:r>
              <a:rPr lang="es-ES" sz="2600"/>
              <a:t>Raíz </a:t>
            </a:r>
          </a:p>
          <a:p>
            <a:pPr lvl="1"/>
            <a:r>
              <a:rPr lang="es-ES" sz="2600"/>
              <a:t>Cuello</a:t>
            </a:r>
          </a:p>
          <a:p>
            <a:r>
              <a:rPr lang="es-ES" sz="2800"/>
              <a:t>Tipos:</a:t>
            </a:r>
          </a:p>
          <a:p>
            <a:pPr lvl="1"/>
            <a:r>
              <a:rPr lang="es-ES" sz="2600"/>
              <a:t>Incisivos</a:t>
            </a:r>
          </a:p>
          <a:p>
            <a:pPr lvl="1"/>
            <a:r>
              <a:rPr lang="es-ES" sz="2600"/>
              <a:t>Caninos</a:t>
            </a:r>
          </a:p>
          <a:p>
            <a:pPr lvl="1"/>
            <a:r>
              <a:rPr lang="es-ES" sz="2600"/>
              <a:t>Premolares</a:t>
            </a:r>
          </a:p>
          <a:p>
            <a:pPr lvl="1"/>
            <a:r>
              <a:rPr lang="es-ES" sz="2600"/>
              <a:t>Molares</a:t>
            </a:r>
          </a:p>
        </p:txBody>
      </p:sp>
      <p:pic>
        <p:nvPicPr>
          <p:cNvPr id="23558" name="Picture 6" descr="FIG3-04_DIENTES Y TIP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90700"/>
            <a:ext cx="4610100" cy="3489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Glándulas salivares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557338"/>
            <a:ext cx="38862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 b="1">
                <a:solidFill>
                  <a:srgbClr val="800080"/>
                </a:solidFill>
              </a:rPr>
              <a:t>Parótidas</a:t>
            </a:r>
            <a:r>
              <a:rPr lang="es-ES" sz="2400"/>
              <a:t>: Bajo la oreja. Vierten junto al segundo molar superior.</a:t>
            </a:r>
          </a:p>
          <a:p>
            <a:pPr>
              <a:lnSpc>
                <a:spcPct val="80000"/>
              </a:lnSpc>
            </a:pPr>
            <a:r>
              <a:rPr lang="es-ES" sz="2400" b="1">
                <a:solidFill>
                  <a:srgbClr val="800080"/>
                </a:solidFill>
              </a:rPr>
              <a:t>Submaxilares</a:t>
            </a:r>
            <a:r>
              <a:rPr lang="es-ES" sz="2400"/>
              <a:t>: Bajo la base de la lengua.</a:t>
            </a:r>
          </a:p>
          <a:p>
            <a:pPr>
              <a:lnSpc>
                <a:spcPct val="80000"/>
              </a:lnSpc>
            </a:pPr>
            <a:r>
              <a:rPr lang="es-ES" sz="2400" b="1">
                <a:solidFill>
                  <a:srgbClr val="800080"/>
                </a:solidFill>
              </a:rPr>
              <a:t>Sublinguales</a:t>
            </a:r>
            <a:r>
              <a:rPr lang="es-ES" sz="2400"/>
              <a:t>: Encima de las anteriores.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400" b="1">
                <a:solidFill>
                  <a:srgbClr val="800080"/>
                </a:solidFill>
              </a:rPr>
              <a:t>Saliva</a:t>
            </a:r>
            <a:r>
              <a:rPr lang="es-ES" sz="2400"/>
              <a:t>: contiene amilasa (degrada almidón) y lipasa lingual (degrada grasas), agua, sales, lisozima (bactericida) y mucina (lubricante).</a:t>
            </a:r>
          </a:p>
        </p:txBody>
      </p:sp>
      <p:pic>
        <p:nvPicPr>
          <p:cNvPr id="28681" name="Picture 9" descr="Glándulas de la cabeza y el cue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r="2835"/>
          <a:stretch>
            <a:fillRect/>
          </a:stretch>
        </p:blipFill>
        <p:spPr bwMode="auto">
          <a:xfrm>
            <a:off x="395288" y="1773238"/>
            <a:ext cx="4464050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FUNCIONES DE LA CAVIDAD ORAL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En la cavidad bucal desembocan las glándulas</a:t>
            </a:r>
          </a:p>
          <a:p>
            <a:pPr marL="0" indent="0">
              <a:buNone/>
            </a:pPr>
            <a:r>
              <a:rPr lang="es-CO" dirty="0" smtClean="0"/>
              <a:t>salivales, que segregan saliva, cuyas funciones son:</a:t>
            </a:r>
          </a:p>
          <a:p>
            <a:pPr>
              <a:buFont typeface="Wingdings" pitchFamily="2" charset="2"/>
              <a:buChar char="ü"/>
            </a:pPr>
            <a:r>
              <a:rPr lang="es-CO" dirty="0"/>
              <a:t>A</a:t>
            </a:r>
            <a:r>
              <a:rPr lang="es-CO" dirty="0" smtClean="0"/>
              <a:t>ctuar de lubricante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Comenzar la digestión química de los glúcidos</a:t>
            </a:r>
          </a:p>
          <a:p>
            <a:pPr marL="0" indent="0">
              <a:buNone/>
            </a:pPr>
            <a:r>
              <a:rPr lang="es-CO" dirty="0" smtClean="0"/>
              <a:t>mediante una enzima, la amilasa o ptialina, que</a:t>
            </a:r>
          </a:p>
          <a:p>
            <a:pPr marL="0" indent="0">
              <a:buNone/>
            </a:pPr>
            <a:r>
              <a:rPr lang="es-CO" dirty="0" smtClean="0"/>
              <a:t>rompe el almidón en maltosa. Esta enzima es secretada por la glándula parótida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044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t="19235" r="50588" b="29941"/>
          <a:stretch/>
        </p:blipFill>
        <p:spPr bwMode="auto">
          <a:xfrm>
            <a:off x="755576" y="188640"/>
            <a:ext cx="727280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6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proceso de la deglución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000" b="1">
                <a:solidFill>
                  <a:srgbClr val="800080"/>
                </a:solidFill>
              </a:rPr>
              <a:t>Fase oral</a:t>
            </a:r>
            <a:r>
              <a:rPr lang="es-ES" sz="2000"/>
              <a:t>: Proceso voluntario. La lengua comprime el bolo contra el paladar y lo empuja hacia atrás.</a:t>
            </a:r>
          </a:p>
          <a:p>
            <a:pPr>
              <a:lnSpc>
                <a:spcPct val="90000"/>
              </a:lnSpc>
            </a:pPr>
            <a:r>
              <a:rPr lang="es-ES" sz="2000" b="1">
                <a:solidFill>
                  <a:srgbClr val="800080"/>
                </a:solidFill>
              </a:rPr>
              <a:t>Fase faríngea</a:t>
            </a:r>
            <a:r>
              <a:rPr lang="es-ES" sz="2000"/>
              <a:t>: Acto reflejo.</a:t>
            </a:r>
          </a:p>
          <a:p>
            <a:pPr lvl="1">
              <a:lnSpc>
                <a:spcPct val="90000"/>
              </a:lnSpc>
            </a:pPr>
            <a:r>
              <a:rPr lang="es-ES" sz="2000"/>
              <a:t>El paladar blando se eleva y cierra la cavidad nasal.</a:t>
            </a:r>
          </a:p>
          <a:p>
            <a:pPr lvl="1">
              <a:lnSpc>
                <a:spcPct val="90000"/>
              </a:lnSpc>
            </a:pPr>
            <a:r>
              <a:rPr lang="es-ES" sz="2000"/>
              <a:t>La epiglotis desciende y cierra la tráquea</a:t>
            </a:r>
          </a:p>
          <a:p>
            <a:pPr lvl="1">
              <a:lnSpc>
                <a:spcPct val="90000"/>
              </a:lnSpc>
            </a:pPr>
            <a:r>
              <a:rPr lang="es-ES" sz="2000"/>
              <a:t>Se inicia un movimiento peristáltico que impulsa el bolo hacia la faringe.</a:t>
            </a:r>
          </a:p>
        </p:txBody>
      </p:sp>
      <p:pic>
        <p:nvPicPr>
          <p:cNvPr id="31749" name="Picture 5" descr="degluc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593850"/>
            <a:ext cx="4608513" cy="4302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18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Ingestión: Faringe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Tubo musculoso común a los aparatos digestivo y respiratorio.</a:t>
            </a:r>
          </a:p>
          <a:p>
            <a:pPr>
              <a:lnSpc>
                <a:spcPct val="90000"/>
              </a:lnSpc>
            </a:pPr>
            <a:r>
              <a:rPr lang="es-ES"/>
              <a:t>Comunica con:</a:t>
            </a:r>
          </a:p>
          <a:p>
            <a:pPr lvl="1">
              <a:lnSpc>
                <a:spcPct val="90000"/>
              </a:lnSpc>
            </a:pPr>
            <a:r>
              <a:rPr lang="es-ES"/>
              <a:t>La </a:t>
            </a:r>
            <a:r>
              <a:rPr lang="es-ES">
                <a:solidFill>
                  <a:srgbClr val="800080"/>
                </a:solidFill>
              </a:rPr>
              <a:t>boca</a:t>
            </a:r>
            <a:r>
              <a:rPr lang="es-ES"/>
              <a:t> a través del istmo de las fauces</a:t>
            </a:r>
          </a:p>
          <a:p>
            <a:pPr lvl="1">
              <a:lnSpc>
                <a:spcPct val="90000"/>
              </a:lnSpc>
            </a:pPr>
            <a:r>
              <a:rPr lang="es-ES"/>
              <a:t>El </a:t>
            </a:r>
            <a:r>
              <a:rPr lang="es-ES">
                <a:solidFill>
                  <a:srgbClr val="800080"/>
                </a:solidFill>
              </a:rPr>
              <a:t>esófago</a:t>
            </a:r>
          </a:p>
          <a:p>
            <a:pPr lvl="1">
              <a:lnSpc>
                <a:spcPct val="90000"/>
              </a:lnSpc>
            </a:pPr>
            <a:r>
              <a:rPr lang="es-ES"/>
              <a:t>Las </a:t>
            </a:r>
            <a:r>
              <a:rPr lang="es-ES">
                <a:solidFill>
                  <a:srgbClr val="800080"/>
                </a:solidFill>
              </a:rPr>
              <a:t>fosas nasales</a:t>
            </a:r>
            <a:r>
              <a:rPr lang="es-ES"/>
              <a:t> a través de las coanas</a:t>
            </a:r>
          </a:p>
          <a:p>
            <a:pPr lvl="1">
              <a:lnSpc>
                <a:spcPct val="90000"/>
              </a:lnSpc>
            </a:pPr>
            <a:r>
              <a:rPr lang="es-ES"/>
              <a:t>La </a:t>
            </a:r>
            <a:r>
              <a:rPr lang="es-ES">
                <a:solidFill>
                  <a:srgbClr val="800080"/>
                </a:solidFill>
              </a:rPr>
              <a:t>laringe</a:t>
            </a:r>
            <a:r>
              <a:rPr lang="es-ES"/>
              <a:t> a través de la glotis</a:t>
            </a:r>
          </a:p>
          <a:p>
            <a:pPr lvl="1">
              <a:lnSpc>
                <a:spcPct val="90000"/>
              </a:lnSpc>
            </a:pPr>
            <a:r>
              <a:rPr lang="es-ES"/>
              <a:t>El </a:t>
            </a:r>
            <a:r>
              <a:rPr lang="es-ES">
                <a:solidFill>
                  <a:srgbClr val="800080"/>
                </a:solidFill>
              </a:rPr>
              <a:t>oído medio</a:t>
            </a:r>
            <a:r>
              <a:rPr lang="es-ES"/>
              <a:t> a través de las trompas de Eustaquio. </a:t>
            </a:r>
          </a:p>
        </p:txBody>
      </p:sp>
    </p:spTree>
    <p:extLst>
      <p:ext uri="{BB962C8B-B14F-4D97-AF65-F5344CB8AC3E}">
        <p14:creationId xmlns:p14="http://schemas.microsoft.com/office/powerpoint/2010/main" val="278032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Faringe</a:t>
            </a:r>
          </a:p>
        </p:txBody>
      </p:sp>
      <p:pic>
        <p:nvPicPr>
          <p:cNvPr id="39941" name="Picture 5" descr="tracto_respiratorio_superio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390650"/>
            <a:ext cx="5976938" cy="478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068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CO" dirty="0" smtClean="0"/>
              <a:t>ESOFAGO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smtClean="0"/>
              <a:t>Tubo muscular.</a:t>
            </a:r>
          </a:p>
          <a:p>
            <a:pPr marL="0" indent="0">
              <a:buNone/>
            </a:pPr>
            <a:r>
              <a:rPr lang="es-CO" dirty="0" smtClean="0"/>
              <a:t>Longitud: 25cm</a:t>
            </a:r>
          </a:p>
          <a:p>
            <a:pPr marL="0" indent="0">
              <a:buNone/>
            </a:pPr>
            <a:r>
              <a:rPr lang="es-CO" dirty="0" smtClean="0"/>
              <a:t>Diámetro: 2cm</a:t>
            </a:r>
          </a:p>
          <a:p>
            <a:pPr marL="0" indent="0">
              <a:buNone/>
            </a:pPr>
            <a:r>
              <a:rPr lang="es-CO" dirty="0" smtClean="0"/>
              <a:t>Extensión: desde la faringe a el estomago</a:t>
            </a:r>
          </a:p>
          <a:p>
            <a:pPr marL="0" indent="0">
              <a:buNone/>
            </a:pPr>
            <a:r>
              <a:rPr lang="es-CO" dirty="0" smtClean="0"/>
              <a:t>Posee 4 constricciones: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Esfínter esofágico superior: musculo cricofaringeo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Zona de cruce con el arco aórtico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Zona de cruce con el bronquio principal izquierdo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Esfínter esofágico inferior: zona de cruce con el diafragma</a:t>
            </a:r>
          </a:p>
          <a:p>
            <a:pPr>
              <a:buFont typeface="Wingdings" pitchFamily="2" charset="2"/>
              <a:buChar char="ü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3065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Esófago: Ondas peristálticas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800"/>
              <a:t>Ondas de contracción de la musculatura lisa.</a:t>
            </a:r>
          </a:p>
          <a:p>
            <a:r>
              <a:rPr lang="es-ES" sz="2800"/>
              <a:t>Empujan el bolo hacia el estómago.</a:t>
            </a:r>
          </a:p>
        </p:txBody>
      </p:sp>
      <p:pic>
        <p:nvPicPr>
          <p:cNvPr id="49158" name="Picture 6" descr="esofag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" y="1797050"/>
            <a:ext cx="3759200" cy="402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663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IRRIGACION DEL ESOFAGO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CO" dirty="0" smtClean="0"/>
              <a:t> Porción abdominal: arteria gástrica izquierda, rama del tronco celiaco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Porción torácica: arteria frénica inferior izquierda, rama de la aorta.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Drenaje venoso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Venas esofágicas, que desembocan en la vena </a:t>
            </a:r>
            <a:r>
              <a:rPr lang="es-CO" dirty="0" err="1" smtClean="0"/>
              <a:t>ázigos</a:t>
            </a:r>
            <a:endParaRPr lang="es-CO" dirty="0" smtClean="0"/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Vena gástrica izquierda, sistema venoso portal 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23696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INERVACION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CO" dirty="0" smtClean="0"/>
              <a:t>Troncos vagales (nervios gástricos anterior y posterior) 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Troncos simpáticos torácicos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Nervios </a:t>
            </a:r>
            <a:r>
              <a:rPr lang="es-CO" dirty="0" err="1" smtClean="0"/>
              <a:t>esplácnicos</a:t>
            </a:r>
            <a:r>
              <a:rPr lang="es-CO" dirty="0" smtClean="0"/>
              <a:t> mayor y menor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Plexo nervioso esofágico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9234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FUNCION DEL ESOFAGO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 smtClean="0"/>
              <a:t>Sus contracciones musculares producen el movimiento peristáltico que hace avanzar el bolo alimenticio hacia el estómago.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CO" dirty="0" smtClean="0"/>
              <a:t>La secreción esofágica es de carácter mucoso y solo aporta lubricación para la deglución.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153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ESTOMAGO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Parte dilatada del tubo digestivo comprendido entre el esófago y el intestino delgado.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Puede extenderse de manera considerable y albergar de 2 a 3 litros de alimento.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196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PARTES DEL ESTOMAGO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30706" r="51360" b="13353"/>
          <a:stretch/>
        </p:blipFill>
        <p:spPr bwMode="auto">
          <a:xfrm>
            <a:off x="1043608" y="1305599"/>
            <a:ext cx="6696744" cy="5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8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es-CO" dirty="0" smtClean="0"/>
              <a:t>GENERALIDADES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7667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CO" dirty="0" smtClean="0"/>
              <a:t>Cardias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Fondo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Cuerpo</a:t>
            </a:r>
          </a:p>
          <a:p>
            <a:pPr>
              <a:buFont typeface="Wingdings" pitchFamily="2" charset="2"/>
              <a:buChar char="ü"/>
            </a:pPr>
            <a:r>
              <a:rPr lang="es-CO" dirty="0" err="1" smtClean="0"/>
              <a:t>Porcion</a:t>
            </a:r>
            <a:r>
              <a:rPr lang="es-CO" dirty="0" smtClean="0"/>
              <a:t> </a:t>
            </a:r>
            <a:r>
              <a:rPr lang="es-CO" dirty="0" err="1" smtClean="0"/>
              <a:t>pilorica</a:t>
            </a:r>
            <a:endParaRPr lang="es-CO" dirty="0" smtClean="0"/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Curvatura menor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Curvatura mayor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Pliegues o rugosidades </a:t>
            </a:r>
            <a:r>
              <a:rPr lang="es-CO" dirty="0" err="1" smtClean="0"/>
              <a:t>gastricas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3695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RELACIONES ANATOMICAS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CO" dirty="0" smtClean="0"/>
              <a:t>Cara anterior: diafragma, lóbulo izquierdo del hígado y pared anterior del abdomen</a:t>
            </a:r>
          </a:p>
          <a:p>
            <a:pPr marL="0" indent="0">
              <a:buNone/>
            </a:pPr>
            <a:endParaRPr lang="es-CO" dirty="0" smtClean="0"/>
          </a:p>
          <a:p>
            <a:pPr>
              <a:buFont typeface="Wingdings" pitchFamily="2" charset="2"/>
              <a:buChar char="Ø"/>
            </a:pPr>
            <a:r>
              <a:rPr lang="es-CO" dirty="0" smtClean="0"/>
              <a:t>Cara posterior: bolsa omental y páncreas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b="1" dirty="0" smtClean="0"/>
              <a:t>LECHO GASTRICO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Cúpula izquierda del diafragma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Bazo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Riñón y glándula suprarrenal izquierdos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Arteria esplénica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Páncreas</a:t>
            </a:r>
          </a:p>
          <a:p>
            <a:pPr>
              <a:buFont typeface="Wingdings" pitchFamily="2" charset="2"/>
              <a:buChar char="ü"/>
            </a:pPr>
            <a:r>
              <a:rPr lang="es-CO" dirty="0" err="1" smtClean="0"/>
              <a:t>Mesocolon</a:t>
            </a:r>
            <a:r>
              <a:rPr lang="es-CO" dirty="0" smtClean="0"/>
              <a:t> y colon transverso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0463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t="34588" r="43860" b="17058"/>
          <a:stretch/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238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IRRIGACION DEL ESTOMAGO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s-CO" dirty="0" smtClean="0"/>
              <a:t>Arteria gástrica izquierda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Arteria gástrica derecha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Arteria </a:t>
            </a:r>
            <a:r>
              <a:rPr lang="es-CO" dirty="0" err="1" smtClean="0"/>
              <a:t>gastroepiploica</a:t>
            </a:r>
            <a:r>
              <a:rPr lang="es-CO" dirty="0" smtClean="0"/>
              <a:t> derecha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Arteria </a:t>
            </a:r>
            <a:r>
              <a:rPr lang="es-CO" dirty="0" err="1" smtClean="0"/>
              <a:t>gastroepiploica</a:t>
            </a:r>
            <a:r>
              <a:rPr lang="es-CO" dirty="0" smtClean="0"/>
              <a:t> izquierda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Arterias gástricas (cuatro o cinco)</a:t>
            </a:r>
            <a:endParaRPr lang="es-CO" dirty="0"/>
          </a:p>
          <a:p>
            <a:pPr>
              <a:buFont typeface="Wingdings" pitchFamily="2" charset="2"/>
              <a:buChar char="ü"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DRENAJE VENOSO:</a:t>
            </a:r>
          </a:p>
          <a:p>
            <a:pPr>
              <a:buFont typeface="Wingdings" pitchFamily="2" charset="2"/>
              <a:buChar char="ü"/>
            </a:pPr>
            <a:r>
              <a:rPr lang="es-CO" dirty="0"/>
              <a:t> </a:t>
            </a:r>
            <a:r>
              <a:rPr lang="es-CO" dirty="0" smtClean="0"/>
              <a:t>las venas gástricas izquierda y derecha drenan en la vena porta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Las venas gástricas cortas y las vena </a:t>
            </a:r>
            <a:r>
              <a:rPr lang="es-CO" dirty="0" err="1" smtClean="0"/>
              <a:t>gastroepiploica</a:t>
            </a:r>
            <a:r>
              <a:rPr lang="es-CO" dirty="0" smtClean="0"/>
              <a:t> izquierda desembocan en la vena </a:t>
            </a:r>
            <a:r>
              <a:rPr lang="es-CO" dirty="0" err="1" smtClean="0"/>
              <a:t>esplenica</a:t>
            </a:r>
            <a:r>
              <a:rPr lang="es-CO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La vena </a:t>
            </a:r>
            <a:r>
              <a:rPr lang="es-CO" dirty="0" err="1" smtClean="0"/>
              <a:t>gastroepiploica</a:t>
            </a:r>
            <a:r>
              <a:rPr lang="es-CO" dirty="0" smtClean="0"/>
              <a:t> derecha desemboca en la vena mesentérica superior</a:t>
            </a:r>
          </a:p>
          <a:p>
            <a:pPr>
              <a:buFont typeface="Wingdings" pitchFamily="2" charset="2"/>
              <a:buChar char="ü"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633635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23470" r="6802" b="8588"/>
          <a:stretch/>
        </p:blipFill>
        <p:spPr bwMode="auto">
          <a:xfrm>
            <a:off x="70708" y="188640"/>
            <a:ext cx="889378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370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12529" r="8125" b="16882"/>
          <a:stretch/>
        </p:blipFill>
        <p:spPr bwMode="auto">
          <a:xfrm>
            <a:off x="179512" y="188640"/>
            <a:ext cx="875901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41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INERVACION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 smtClean="0"/>
              <a:t>INERVACION PARASIMPATICA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Tronco </a:t>
            </a:r>
            <a:r>
              <a:rPr lang="es-CO" dirty="0" err="1" smtClean="0"/>
              <a:t>vagal</a:t>
            </a:r>
            <a:r>
              <a:rPr lang="es-CO" dirty="0" smtClean="0"/>
              <a:t> anterior: derivado del nervio vago izquierdo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Tronco </a:t>
            </a:r>
            <a:r>
              <a:rPr lang="es-CO" dirty="0" err="1" smtClean="0"/>
              <a:t>vagal</a:t>
            </a:r>
            <a:r>
              <a:rPr lang="es-CO" dirty="0" smtClean="0"/>
              <a:t> posterior: procede del nervio vago derecho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INERVACION SIMPATICA</a:t>
            </a:r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Procedentes de los segmentos T6 a T9 de la medula espinal, pasa al plexo celiaco por el nervio </a:t>
            </a:r>
            <a:r>
              <a:rPr lang="es-CO" dirty="0" err="1" smtClean="0"/>
              <a:t>esplenico</a:t>
            </a:r>
            <a:r>
              <a:rPr lang="es-CO" dirty="0" smtClean="0"/>
              <a:t> mayor y se distribuye por los plexos que rodean las arterias </a:t>
            </a:r>
            <a:r>
              <a:rPr lang="es-CO" dirty="0" err="1" smtClean="0"/>
              <a:t>gastricas</a:t>
            </a:r>
            <a:r>
              <a:rPr lang="es-CO" dirty="0" smtClean="0"/>
              <a:t> y </a:t>
            </a:r>
            <a:r>
              <a:rPr lang="es-CO" dirty="0" err="1" smtClean="0"/>
              <a:t>gastroepiploicas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62226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FUNCION MOTORAS DEL ESTOMAGO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CO" dirty="0" smtClean="0"/>
              <a:t>Almacenamiento de grandes cantidades de alimentos hasta que puedan ser procesados en el estomago, el duodeno y el resto del intestino</a:t>
            </a:r>
          </a:p>
          <a:p>
            <a:pPr>
              <a:buFont typeface="Wingdings" pitchFamily="2" charset="2"/>
              <a:buChar char="ü"/>
            </a:pPr>
            <a:endParaRPr lang="es-CO" dirty="0" smtClean="0"/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Mezcla hasta formar el quimo</a:t>
            </a:r>
          </a:p>
          <a:p>
            <a:pPr>
              <a:buFont typeface="Wingdings" pitchFamily="2" charset="2"/>
              <a:buChar char="ü"/>
            </a:pPr>
            <a:endParaRPr lang="es-CO" dirty="0" smtClean="0"/>
          </a:p>
          <a:p>
            <a:pPr>
              <a:buFont typeface="Wingdings" pitchFamily="2" charset="2"/>
              <a:buChar char="ü"/>
            </a:pPr>
            <a:r>
              <a:rPr lang="es-CO" dirty="0" smtClean="0"/>
              <a:t>Vaciamiento lento del quimo desde el estomago al intestino delgado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5315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FUNCION SECRETORA DEL ESTOMAGO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s-CO" dirty="0" smtClean="0"/>
              <a:t>Glándulas </a:t>
            </a:r>
            <a:r>
              <a:rPr lang="es-CO" dirty="0" err="1" smtClean="0"/>
              <a:t>mucosecretoras</a:t>
            </a:r>
            <a:endParaRPr lang="es-CO" dirty="0" smtClean="0"/>
          </a:p>
          <a:p>
            <a:pPr algn="just">
              <a:buFont typeface="Wingdings" pitchFamily="2" charset="2"/>
              <a:buChar char="ü"/>
            </a:pPr>
            <a:endParaRPr lang="es-CO" dirty="0" smtClean="0"/>
          </a:p>
          <a:p>
            <a:pPr algn="just">
              <a:buFont typeface="Wingdings" pitchFamily="2" charset="2"/>
              <a:buChar char="ü"/>
            </a:pPr>
            <a:r>
              <a:rPr lang="es-CO" dirty="0" smtClean="0"/>
              <a:t>Glándulas oxínticas: mas numerosas</a:t>
            </a:r>
          </a:p>
          <a:p>
            <a:pPr algn="just"/>
            <a:r>
              <a:rPr lang="es-CO" dirty="0" smtClean="0"/>
              <a:t>Células mucosas del cuello: secretan moco</a:t>
            </a:r>
          </a:p>
          <a:p>
            <a:pPr algn="just"/>
            <a:r>
              <a:rPr lang="es-CO" dirty="0" smtClean="0"/>
              <a:t>Células principales: </a:t>
            </a:r>
            <a:r>
              <a:rPr lang="es-CO" dirty="0" err="1" smtClean="0"/>
              <a:t>pepsinógeno</a:t>
            </a:r>
            <a:endParaRPr lang="es-CO" dirty="0" smtClean="0"/>
          </a:p>
          <a:p>
            <a:pPr algn="just"/>
            <a:r>
              <a:rPr lang="es-CO" dirty="0" smtClean="0"/>
              <a:t>Células parietales: acido clorhídrico y factor intrínseco</a:t>
            </a:r>
          </a:p>
          <a:p>
            <a:pPr algn="just">
              <a:buFont typeface="Wingdings" pitchFamily="2" charset="2"/>
              <a:buChar char="ü"/>
            </a:pPr>
            <a:endParaRPr lang="es-CO" dirty="0" smtClean="0"/>
          </a:p>
          <a:p>
            <a:pPr algn="just">
              <a:buFont typeface="Wingdings" pitchFamily="2" charset="2"/>
              <a:buChar char="ü"/>
            </a:pPr>
            <a:r>
              <a:rPr lang="es-CO" dirty="0" smtClean="0"/>
              <a:t>Glándulas pilóricas: secretan moco </a:t>
            </a:r>
            <a:endParaRPr lang="es-CO" dirty="0"/>
          </a:p>
          <a:p>
            <a:pPr algn="just"/>
            <a:r>
              <a:rPr lang="es-CO" dirty="0" smtClean="0"/>
              <a:t>Células G: secretan gastrina, que estimula la producción de acido clorhídrico mediante la liberación de histamina.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2369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FASES DE LA SECRECION GASTRICA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30353" r="25001" b="23764"/>
          <a:stretch/>
        </p:blipFill>
        <p:spPr bwMode="auto">
          <a:xfrm>
            <a:off x="251520" y="1412776"/>
            <a:ext cx="889248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7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LIMITES DEL ABDOMEN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O" dirty="0" smtClean="0"/>
              <a:t>POR DETRAS: vertebras lumbares de la columna vertebral, cubiertas por los músculos psoas y cuadrado lumbar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POR DELANTE Y A LOS LADOS: músculos costales y pared abdominal anterior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POR ARRIBA: Diafragma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POR DEBAJO: a cada lado, las fosas iliacas del hueso coxal, cubiertas por los músculos iliacos, sujetan parte del contenido abdominal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6778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3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CONTROL HORMONAL DE LA MOTILIDAD 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508287"/>
              </p:ext>
            </p:extLst>
          </p:nvPr>
        </p:nvGraphicFramePr>
        <p:xfrm>
          <a:off x="-73024" y="1196752"/>
          <a:ext cx="9217024" cy="5442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824"/>
                <a:gridCol w="1980518"/>
                <a:gridCol w="2285212"/>
                <a:gridCol w="3275470"/>
              </a:tblGrid>
              <a:tr h="514038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HORMONAS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LUGAR</a:t>
                      </a:r>
                      <a:r>
                        <a:rPr lang="es-CO" baseline="0" dirty="0" smtClean="0"/>
                        <a:t> DE SECRECION </a:t>
                      </a:r>
                      <a:r>
                        <a:rPr lang="es-CO" dirty="0" smtClean="0"/>
                        <a:t>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ESTIMULO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ACCIONES</a:t>
                      </a:r>
                      <a:endParaRPr lang="es-CO" dirty="0"/>
                    </a:p>
                  </a:txBody>
                  <a:tcPr/>
                </a:tc>
              </a:tr>
              <a:tr h="1174945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Gastrina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Células "G" del</a:t>
                      </a:r>
                      <a:r>
                        <a:rPr lang="es-CO" sz="1400" baseline="0" dirty="0" smtClean="0"/>
                        <a:t> antro</a:t>
                      </a:r>
                      <a:r>
                        <a:rPr lang="es-CO" sz="1400" dirty="0" smtClean="0"/>
                        <a:t> gástrica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Distención</a:t>
                      </a:r>
                      <a:r>
                        <a:rPr lang="es-CO" sz="1400" baseline="0" dirty="0" smtClean="0"/>
                        <a:t> del estomago</a:t>
                      </a:r>
                    </a:p>
                    <a:p>
                      <a:r>
                        <a:rPr lang="es-CO" sz="1400" baseline="0" dirty="0" smtClean="0"/>
                        <a:t>Productos proteicos</a:t>
                      </a:r>
                    </a:p>
                    <a:p>
                      <a:r>
                        <a:rPr lang="es-CO" sz="1400" baseline="0" dirty="0" smtClean="0"/>
                        <a:t>Péptido liberador de gastrina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Estimulación</a:t>
                      </a:r>
                      <a:r>
                        <a:rPr lang="es-CO" sz="1400" baseline="0" dirty="0" smtClean="0"/>
                        <a:t> de la secreción de acido gástrico</a:t>
                      </a:r>
                    </a:p>
                    <a:p>
                      <a:r>
                        <a:rPr lang="es-CO" sz="1400" baseline="0" dirty="0" smtClean="0"/>
                        <a:t>Estimulación del crecimiento de la mucosa gástrica</a:t>
                      </a:r>
                      <a:endParaRPr lang="es-CO" sz="1400" dirty="0"/>
                    </a:p>
                  </a:txBody>
                  <a:tcPr/>
                </a:tc>
              </a:tr>
              <a:tr h="120931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Colecistocinina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Células "I" de la mucosa del duodeno y del yeyuno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Presencia</a:t>
                      </a:r>
                      <a:r>
                        <a:rPr lang="es-CO" sz="1400" baseline="0" dirty="0" smtClean="0"/>
                        <a:t> de ácidos grasos y </a:t>
                      </a:r>
                      <a:r>
                        <a:rPr lang="es-CO" sz="1400" baseline="0" dirty="0" err="1" smtClean="0"/>
                        <a:t>monoglicéridos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Potencia la movilidad de la vesícula biliar para que expulse la bilis hacia el intestino delgado y allí esta emulsione las grasas para así facilitar</a:t>
                      </a:r>
                      <a:r>
                        <a:rPr lang="es-CO" sz="1400" baseline="0" dirty="0" smtClean="0"/>
                        <a:t> su digestión y absorción.</a:t>
                      </a:r>
                    </a:p>
                    <a:p>
                      <a:r>
                        <a:rPr lang="es-CO" sz="1400" baseline="0" dirty="0" smtClean="0"/>
                        <a:t>inhibe la contracción gástrica </a:t>
                      </a:r>
                      <a:endParaRPr lang="es-CO" sz="1400" dirty="0"/>
                    </a:p>
                  </a:txBody>
                  <a:tcPr/>
                </a:tc>
              </a:tr>
              <a:tr h="954643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Secretina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Células</a:t>
                      </a:r>
                      <a:r>
                        <a:rPr lang="es-CO" sz="1400" baseline="0" dirty="0" smtClean="0"/>
                        <a:t> "S" de la mucosa del duodeno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como respuesta</a:t>
                      </a:r>
                      <a:r>
                        <a:rPr lang="es-CO" sz="1400" baseline="0" dirty="0" smtClean="0"/>
                        <a:t> al jugo acido gástrico que alcanza el duodeno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Estimula</a:t>
                      </a:r>
                      <a:r>
                        <a:rPr lang="es-CO" sz="1400" baseline="0" dirty="0" smtClean="0"/>
                        <a:t> la secreción pancreática de bicarbonato para neutralizar el acido en el intestino delgado</a:t>
                      </a:r>
                    </a:p>
                    <a:p>
                      <a:r>
                        <a:rPr lang="es-CO" sz="1400" baseline="0" dirty="0" smtClean="0"/>
                        <a:t>Inhibe la secreción gástrica</a:t>
                      </a:r>
                      <a:endParaRPr lang="es-CO" sz="1400" dirty="0"/>
                    </a:p>
                  </a:txBody>
                  <a:tcPr/>
                </a:tc>
              </a:tr>
              <a:tr h="73434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Péptido inhibidor gástrico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Mucosa de la parte</a:t>
                      </a:r>
                      <a:r>
                        <a:rPr lang="es-CO" sz="1400" baseline="0" dirty="0" smtClean="0"/>
                        <a:t> alta del intestino delgado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en respuesta a ácidos grasos, aminoácidos</a:t>
                      </a:r>
                      <a:r>
                        <a:rPr lang="es-CO" sz="1400" baseline="0" dirty="0" smtClean="0"/>
                        <a:t> y carbohidratos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Reduce levemente la motilidad del estomago, retrasando así el vaciamiento gástrico sobre el duodeno cuando ya la parte alta esta repleta de alimentos</a:t>
                      </a:r>
                      <a:endParaRPr lang="es-CO" sz="1400" dirty="0"/>
                    </a:p>
                  </a:txBody>
                  <a:tcPr/>
                </a:tc>
              </a:tr>
              <a:tr h="293736">
                <a:tc>
                  <a:txBody>
                    <a:bodyPr/>
                    <a:lstStyle/>
                    <a:p>
                      <a:r>
                        <a:rPr lang="es-CO" sz="1400" dirty="0" err="1" smtClean="0"/>
                        <a:t>Motilina</a:t>
                      </a:r>
                      <a:r>
                        <a:rPr lang="es-CO" sz="1400" dirty="0" smtClean="0"/>
                        <a:t> 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Primera parte del duodeno</a:t>
                      </a:r>
                      <a:r>
                        <a:rPr lang="es-CO" sz="1400" baseline="0" dirty="0" smtClean="0"/>
                        <a:t> 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Ayuno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Aumenta la motilidad gastrointestinal</a:t>
                      </a:r>
                      <a:endParaRPr lang="es-CO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4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s-CO" dirty="0" smtClean="0"/>
              <a:t>Vías digestivas bajas</a:t>
            </a: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46818"/>
            <a:ext cx="4320480" cy="578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9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B_VobchTSac/S7qFTwHFaYI/AAAAAAAAAGc/R0tgq9r77cw/s1600/5237-05esquema_de_las_capas_del_intestino_delg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192"/>
            <a:ext cx="7359216" cy="62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02375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</a:bodyPr>
          <a:lstStyle/>
          <a:p>
            <a:r>
              <a:rPr lang="es-CO" sz="8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Intestino </a:t>
            </a:r>
            <a:br>
              <a:rPr lang="es-CO" sz="8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</a:br>
            <a:r>
              <a:rPr lang="es-CO" sz="8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delgado</a:t>
            </a:r>
            <a:endParaRPr lang="es-CO" sz="88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445224"/>
            <a:ext cx="8229600" cy="12135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800" dirty="0" smtClean="0"/>
              <a:t>Inicia en el duodeno y termina en el esfínter ileocecal.</a:t>
            </a:r>
          </a:p>
          <a:p>
            <a:pPr marL="0" indent="0" algn="just">
              <a:buNone/>
            </a:pPr>
            <a:endParaRPr lang="es-CO" sz="2800" dirty="0" smtClean="0"/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6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partes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40768"/>
            <a:ext cx="43559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269160" y="3529519"/>
            <a:ext cx="46805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MX" b="1" dirty="0" smtClean="0"/>
              <a:t>yeyuno</a:t>
            </a:r>
          </a:p>
          <a:p>
            <a:pPr>
              <a:defRPr/>
            </a:pPr>
            <a:r>
              <a:rPr lang="es-MX" b="1" dirty="0" smtClean="0"/>
              <a:t>Color </a:t>
            </a:r>
            <a:r>
              <a:rPr lang="es-MX" b="1" dirty="0"/>
              <a:t>más intenso</a:t>
            </a:r>
          </a:p>
          <a:p>
            <a:pPr>
              <a:defRPr/>
            </a:pPr>
            <a:r>
              <a:rPr lang="es-MX" b="1" dirty="0"/>
              <a:t>2 a 5 metros.</a:t>
            </a:r>
          </a:p>
          <a:p>
            <a:pPr>
              <a:defRPr/>
            </a:pPr>
            <a:r>
              <a:rPr lang="es-MX" b="1" dirty="0"/>
              <a:t>Paredes </a:t>
            </a:r>
            <a:r>
              <a:rPr lang="es-MX" b="1" dirty="0" smtClean="0"/>
              <a:t>gruesas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4269159" y="4729848"/>
            <a:ext cx="4647347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MX" b="1" dirty="0" err="1" smtClean="0"/>
              <a:t>ileon</a:t>
            </a:r>
            <a:endParaRPr lang="es-MX" b="1" dirty="0" smtClean="0"/>
          </a:p>
          <a:p>
            <a:pPr>
              <a:defRPr/>
            </a:pPr>
            <a:r>
              <a:rPr lang="es-MX" b="1" dirty="0" smtClean="0"/>
              <a:t>Menos </a:t>
            </a:r>
            <a:r>
              <a:rPr lang="es-MX" b="1" dirty="0" err="1"/>
              <a:t>vascularizado</a:t>
            </a:r>
            <a:endParaRPr lang="es-MX" b="1" dirty="0"/>
          </a:p>
          <a:p>
            <a:pPr>
              <a:defRPr/>
            </a:pPr>
            <a:r>
              <a:rPr lang="es-MX" b="1" dirty="0"/>
              <a:t>3.5m</a:t>
            </a:r>
          </a:p>
          <a:p>
            <a:pPr>
              <a:defRPr/>
            </a:pPr>
            <a:r>
              <a:rPr lang="es-MX" b="1" dirty="0"/>
              <a:t>Paredes finas</a:t>
            </a:r>
          </a:p>
          <a:p>
            <a:pPr>
              <a:defRPr/>
            </a:pPr>
            <a:r>
              <a:rPr lang="es-MX" b="1" dirty="0"/>
              <a:t>Placas de </a:t>
            </a:r>
            <a:r>
              <a:rPr lang="es-MX" b="1" dirty="0" err="1" smtClean="0"/>
              <a:t>Peyer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4252572" y="1206569"/>
            <a:ext cx="468052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MX" b="1" dirty="0"/>
              <a:t>Duodeno (4 porciones)</a:t>
            </a:r>
          </a:p>
          <a:p>
            <a:pPr>
              <a:defRPr/>
            </a:pPr>
            <a:r>
              <a:rPr lang="es-MX" b="1" dirty="0"/>
              <a:t>Porción Superior</a:t>
            </a:r>
          </a:p>
          <a:p>
            <a:pPr>
              <a:defRPr/>
            </a:pPr>
            <a:r>
              <a:rPr lang="es-MX" b="1" dirty="0"/>
              <a:t>Porción Descendente</a:t>
            </a:r>
          </a:p>
          <a:p>
            <a:pPr>
              <a:defRPr/>
            </a:pPr>
            <a:r>
              <a:rPr lang="es-MX" b="1" dirty="0"/>
              <a:t>Porción Horizontal</a:t>
            </a:r>
          </a:p>
          <a:p>
            <a:pPr>
              <a:defRPr/>
            </a:pPr>
            <a:r>
              <a:rPr lang="es-MX" b="1" dirty="0"/>
              <a:t>Porción </a:t>
            </a:r>
            <a:r>
              <a:rPr lang="es-MX" b="1" dirty="0" smtClean="0"/>
              <a:t>Ascendente.</a:t>
            </a:r>
          </a:p>
          <a:p>
            <a:r>
              <a:rPr lang="es-MX" dirty="0" smtClean="0"/>
              <a:t>El duodeno se une al</a:t>
            </a:r>
          </a:p>
          <a:p>
            <a:r>
              <a:rPr lang="es-MX" dirty="0" smtClean="0"/>
              <a:t>yeyuno después de los</a:t>
            </a:r>
          </a:p>
          <a:p>
            <a:r>
              <a:rPr lang="es-MX" dirty="0" smtClean="0"/>
              <a:t>30 cm a partir del píloro.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8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974"/>
            <a:ext cx="8229600" cy="1143000"/>
          </a:xfrm>
        </p:spPr>
        <p:txBody>
          <a:bodyPr/>
          <a:lstStyle/>
          <a:p>
            <a:r>
              <a:rPr lang="es-CO" dirty="0" smtClean="0"/>
              <a:t>duodeno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5"/>
            <a:ext cx="8229600" cy="2448272"/>
          </a:xfrm>
        </p:spPr>
        <p:txBody>
          <a:bodyPr/>
          <a:lstStyle/>
          <a:p>
            <a:pPr marL="0" indent="0">
              <a:buNone/>
            </a:pPr>
            <a:r>
              <a:rPr lang="es-CO" sz="2800" dirty="0" smtClean="0"/>
              <a:t>Es la parte mas corta, la mas ancha y adherida de las 3.</a:t>
            </a:r>
          </a:p>
          <a:p>
            <a:pPr marL="0" indent="0">
              <a:buNone/>
            </a:pPr>
            <a:r>
              <a:rPr lang="es-CO" sz="2800" dirty="0" smtClean="0"/>
              <a:t>Esta sigue un trayecto en forma de C por toda la cabeza del páncreas.</a:t>
            </a:r>
          </a:p>
          <a:p>
            <a:pPr marL="0" indent="0">
              <a:buNone/>
            </a:pPr>
            <a:r>
              <a:rPr lang="es-CO" sz="2800" dirty="0" smtClean="0"/>
              <a:t>Comienza en el píloro y termina en la unión con el yeyuno cerca L</a:t>
            </a:r>
            <a:r>
              <a:rPr lang="es-CO" sz="2000" dirty="0" smtClean="0"/>
              <a:t>2.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09907"/>
            <a:ext cx="4744954" cy="345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4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Mucosa del intestino delgado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1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 smtClean="0"/>
              <a:t>Vellosidades intestinales</a:t>
            </a:r>
          </a:p>
          <a:p>
            <a:pPr marL="0" indent="0">
              <a:buNone/>
            </a:pPr>
            <a:endParaRPr lang="es-CO" sz="2400" dirty="0"/>
          </a:p>
          <a:p>
            <a:pPr marL="0" indent="0">
              <a:buNone/>
            </a:pPr>
            <a:endParaRPr lang="es-CO" sz="2400" dirty="0" smtClean="0"/>
          </a:p>
          <a:p>
            <a:pPr marL="0" indent="0">
              <a:buNone/>
            </a:pPr>
            <a:endParaRPr lang="es-CO" sz="2400" dirty="0"/>
          </a:p>
          <a:p>
            <a:pPr>
              <a:defRPr/>
            </a:pPr>
            <a:r>
              <a:rPr lang="es-MX" sz="2400" dirty="0"/>
              <a:t>tienen un tamaño de 0,5 a </a:t>
            </a:r>
            <a:r>
              <a:rPr lang="es-MX" sz="2400" dirty="0" smtClean="0"/>
              <a:t>1 milímetro </a:t>
            </a:r>
            <a:r>
              <a:rPr lang="es-MX" sz="2400" dirty="0"/>
              <a:t>y dan la textura aterciopelada del interior del intestino.</a:t>
            </a:r>
          </a:p>
          <a:p>
            <a:pPr>
              <a:defRPr/>
            </a:pPr>
            <a:r>
              <a:rPr lang="es-MX" sz="2400" dirty="0"/>
              <a:t>El 90% de Los compuestos nutritivos simples son absorbidos por las </a:t>
            </a:r>
            <a:r>
              <a:rPr lang="es-MX" sz="2400" dirty="0" smtClean="0"/>
              <a:t>vellosidades Intestinales</a:t>
            </a:r>
            <a:r>
              <a:rPr lang="es-MX" sz="2400" dirty="0"/>
              <a:t>. </a:t>
            </a:r>
            <a:endParaRPr lang="es-MX" sz="2400" dirty="0" smtClean="0"/>
          </a:p>
          <a:p>
            <a:pPr>
              <a:defRPr/>
            </a:pPr>
            <a:endParaRPr lang="es-MX" sz="2400" dirty="0"/>
          </a:p>
          <a:p>
            <a:pPr marL="0" indent="0">
              <a:buNone/>
            </a:pPr>
            <a:r>
              <a:rPr lang="es-MX" sz="2400" dirty="0" smtClean="0"/>
              <a:t>Los monosacáridos, los aminoácidos, los ácidos grasos y los </a:t>
            </a:r>
            <a:r>
              <a:rPr lang="es-MX" sz="2400" dirty="0" err="1" smtClean="0"/>
              <a:t>dipéptidos</a:t>
            </a:r>
            <a:r>
              <a:rPr lang="es-MX" sz="2400" dirty="0" smtClean="0"/>
              <a:t> son absorbidos por el epitelio intestinal.</a:t>
            </a:r>
            <a:endParaRPr lang="es-CO" sz="2400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23928" y="1124744"/>
            <a:ext cx="4394271" cy="1665288"/>
            <a:chOff x="1440" y="1351"/>
            <a:chExt cx="3837" cy="1618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 descr="intest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5" y="1351"/>
              <a:ext cx="3792" cy="16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1440" y="1920"/>
              <a:ext cx="960" cy="1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90000" tIns="46800" rIns="90000" bIns="46800"/>
            <a:lstStyle/>
            <a:p>
              <a:pPr>
                <a:defRPr/>
              </a:pPr>
              <a:endParaRPr lang="es-MX" dirty="0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440" y="2064"/>
              <a:ext cx="768" cy="3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lIns="90000" tIns="46800" rIns="90000" bIns="46800"/>
            <a:lstStyle/>
            <a:p>
              <a:pPr>
                <a:defRPr/>
              </a:pP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421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Irrigado por: </a:t>
            </a:r>
          </a:p>
          <a:p>
            <a:pPr marL="0" indent="0">
              <a:buNone/>
            </a:pPr>
            <a:r>
              <a:rPr lang="es-CO" dirty="0" smtClean="0"/>
              <a:t>Art. Duodenales (tronco celiaco)</a:t>
            </a:r>
          </a:p>
          <a:p>
            <a:pPr marL="0" indent="0">
              <a:buNone/>
            </a:pPr>
            <a:r>
              <a:rPr lang="es-CO" dirty="0" smtClean="0"/>
              <a:t>Art. Mesentérica superior</a:t>
            </a:r>
            <a:endParaRPr lang="es-CO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22566" y="2072517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Drenado  por: </a:t>
            </a:r>
          </a:p>
          <a:p>
            <a:pPr marL="0" indent="0">
              <a:buFont typeface="Arial" pitchFamily="34" charset="0"/>
              <a:buNone/>
            </a:pPr>
            <a:r>
              <a:rPr lang="es-CO" dirty="0" smtClean="0"/>
              <a:t>Ven. Duodenales (vena porta)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22566" y="3538193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inervado por: </a:t>
            </a:r>
          </a:p>
          <a:p>
            <a:pPr marL="0" indent="0">
              <a:buFont typeface="Arial" pitchFamily="34" charset="0"/>
              <a:buNone/>
            </a:pPr>
            <a:r>
              <a:rPr lang="es-CO" dirty="0" smtClean="0"/>
              <a:t>Parasimpático (Nervio vago)</a:t>
            </a:r>
          </a:p>
          <a:p>
            <a:pPr marL="0" indent="0">
              <a:buFont typeface="Arial" pitchFamily="34" charset="0"/>
              <a:buNone/>
            </a:pPr>
            <a:r>
              <a:rPr lang="es-CO" dirty="0" smtClean="0"/>
              <a:t>simpático</a:t>
            </a:r>
            <a:endParaRPr lang="es-CO" dirty="0"/>
          </a:p>
        </p:txBody>
      </p:sp>
      <p:sp>
        <p:nvSpPr>
          <p:cNvPr id="6" name="5 Llamada rectangular"/>
          <p:cNvSpPr/>
          <p:nvPr/>
        </p:nvSpPr>
        <p:spPr>
          <a:xfrm rot="2563419">
            <a:off x="5348228" y="2981079"/>
            <a:ext cx="2654443" cy="2052813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Procedentes del plexo cefálico y mesentérico superior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96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Yeyuno-</a:t>
            </a:r>
            <a:r>
              <a:rPr lang="es-CO" dirty="0" err="1" smtClean="0"/>
              <a:t>ileon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es-CO" dirty="0" smtClean="0"/>
              <a:t>Inicia con el yeyuno en la flexura duodeno </a:t>
            </a:r>
            <a:r>
              <a:rPr lang="es-CO" dirty="0" err="1" smtClean="0"/>
              <a:t>yeyunal</a:t>
            </a:r>
            <a:r>
              <a:rPr lang="es-CO" dirty="0" smtClean="0"/>
              <a:t> y el íleon termina en la unión ileocecal.</a:t>
            </a:r>
          </a:p>
          <a:p>
            <a:pPr marL="0" indent="0">
              <a:buNone/>
            </a:pPr>
            <a:r>
              <a:rPr lang="es-CO" dirty="0" smtClean="0"/>
              <a:t>Mide alrededor de 6-7 metros</a:t>
            </a:r>
          </a:p>
          <a:p>
            <a:pPr marL="0" indent="0">
              <a:buNone/>
            </a:pPr>
            <a:r>
              <a:rPr lang="es-CO" dirty="0" smtClean="0"/>
              <a:t>Yeyuno: 2/5</a:t>
            </a:r>
          </a:p>
          <a:p>
            <a:pPr marL="0" indent="0">
              <a:buNone/>
            </a:pPr>
            <a:r>
              <a:rPr lang="es-CO" dirty="0" err="1" smtClean="0"/>
              <a:t>Ileon</a:t>
            </a:r>
            <a:r>
              <a:rPr lang="es-CO" dirty="0" smtClean="0"/>
              <a:t>: 3/5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MESENTERIO: </a:t>
            </a:r>
          </a:p>
          <a:p>
            <a:pPr marL="0" indent="0">
              <a:buNone/>
            </a:pPr>
            <a:r>
              <a:rPr lang="es-CO" dirty="0" smtClean="0"/>
              <a:t>estructura en forma de abanico que inserta el yeyuno y el íleon a la pared posterior del abdomen.</a:t>
            </a:r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53" y="3140968"/>
            <a:ext cx="3627694" cy="24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449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Irrigado por:</a:t>
            </a:r>
            <a:br>
              <a:rPr lang="es-CO" dirty="0" smtClean="0"/>
            </a:br>
            <a:r>
              <a:rPr lang="es-CO" dirty="0" smtClean="0"/>
              <a:t>art. Mesentérica superior que proviene de la aorta abdominal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CO" sz="3600" dirty="0" smtClean="0"/>
              <a:t>Drenado por:</a:t>
            </a:r>
          </a:p>
          <a:p>
            <a:r>
              <a:rPr lang="es-CO" sz="3600" dirty="0" smtClean="0"/>
              <a:t>Vena mesentérica superior drena en la vena porta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9942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7412" r="57978" b="51117"/>
          <a:stretch/>
        </p:blipFill>
        <p:spPr bwMode="auto">
          <a:xfrm>
            <a:off x="1187624" y="1412776"/>
            <a:ext cx="684076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55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1988840"/>
            <a:ext cx="9160768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404664"/>
            <a:ext cx="849694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dirty="0" smtClean="0"/>
              <a:t>Diferencias entre el yeyuno y el íleon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4640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Intestino grueso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Se compone del ciego, el apéndice, el colon con sus cuatro porciones, el recto y el conducto anal.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63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974"/>
            <a:ext cx="8229600" cy="1143000"/>
          </a:xfrm>
        </p:spPr>
        <p:txBody>
          <a:bodyPr/>
          <a:lstStyle/>
          <a:p>
            <a:r>
              <a:rPr lang="es-CO" dirty="0" smtClean="0"/>
              <a:t>ciego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dirty="0" smtClean="0"/>
              <a:t>7,5 cm de longitud y anchura aproximadamente.</a:t>
            </a:r>
          </a:p>
          <a:p>
            <a:pPr marL="0" indent="0" algn="ctr">
              <a:buNone/>
            </a:pPr>
            <a:r>
              <a:rPr lang="es-CO" dirty="0" smtClean="0"/>
              <a:t>Ubicada en el cuadrante inferior derecho.</a:t>
            </a:r>
          </a:p>
          <a:p>
            <a:pPr marL="0" indent="0" algn="ctr">
              <a:buNone/>
            </a:pPr>
            <a:r>
              <a:rPr lang="es-CO" dirty="0" smtClean="0"/>
              <a:t>Se sitúa en la bolsa iliaca, debajo de la unión de la parte terminal del íleon.</a:t>
            </a:r>
          </a:p>
          <a:p>
            <a:pPr marL="0" indent="0" algn="ctr">
              <a:buNone/>
            </a:pPr>
            <a:r>
              <a:rPr lang="es-CO" dirty="0" smtClean="0"/>
              <a:t>Si se distiende con gases o heces puede ser palpable en la pared antero lateral del abdomen.</a:t>
            </a:r>
          </a:p>
          <a:p>
            <a:pPr marL="0" indent="0" algn="ctr">
              <a:buNone/>
            </a:pPr>
            <a:r>
              <a:rPr lang="es-CO" dirty="0" smtClean="0"/>
              <a:t>Esta envuelto casi en su totalidad por el peritoneo.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47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836"/>
            <a:ext cx="8892480" cy="70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4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Apéndice vermicular o cecal.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800" dirty="0" smtClean="0"/>
              <a:t>De 6-10 cm de longitud</a:t>
            </a:r>
          </a:p>
          <a:p>
            <a:r>
              <a:rPr lang="es-CO" sz="2800" dirty="0"/>
              <a:t>es un cilindro sin salida conectado al </a:t>
            </a:r>
            <a:r>
              <a:rPr lang="es-CO" sz="2800" dirty="0" smtClean="0"/>
              <a:t>CIEGO.</a:t>
            </a:r>
          </a:p>
          <a:p>
            <a:r>
              <a:rPr lang="es-CO" sz="2800" dirty="0" smtClean="0"/>
              <a:t>Es un divertículo intestinal ciego.</a:t>
            </a:r>
          </a:p>
          <a:p>
            <a:r>
              <a:rPr lang="es-CO" sz="2800" dirty="0" smtClean="0"/>
              <a:t>Se origina en la cara posterior del ciego, debajo de la unión ileocecal.</a:t>
            </a:r>
          </a:p>
          <a:p>
            <a:endParaRPr lang="es-C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4435"/>
            <a:ext cx="4104456" cy="32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0284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ciego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0462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Irrigado:</a:t>
            </a:r>
          </a:p>
          <a:p>
            <a:r>
              <a:rPr lang="es-CO" dirty="0" smtClean="0"/>
              <a:t>Art. </a:t>
            </a:r>
            <a:r>
              <a:rPr lang="es-CO" dirty="0" err="1" smtClean="0"/>
              <a:t>Ileocolica</a:t>
            </a:r>
            <a:r>
              <a:rPr lang="es-CO" dirty="0" smtClean="0"/>
              <a:t> (rama de la art. </a:t>
            </a:r>
            <a:r>
              <a:rPr lang="es-CO" dirty="0" err="1" smtClean="0"/>
              <a:t>Mesenterica</a:t>
            </a:r>
            <a:r>
              <a:rPr lang="es-CO" dirty="0" smtClean="0"/>
              <a:t> superior)</a:t>
            </a:r>
          </a:p>
          <a:p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O" dirty="0" err="1" smtClean="0"/>
              <a:t>apendice</a:t>
            </a:r>
            <a:endParaRPr lang="es-CO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0462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Irrigado:</a:t>
            </a:r>
          </a:p>
          <a:p>
            <a:r>
              <a:rPr lang="es-CO" dirty="0" smtClean="0"/>
              <a:t>Art. Apendicular (rama de la art. </a:t>
            </a:r>
            <a:r>
              <a:rPr lang="es-CO" dirty="0" err="1" smtClean="0"/>
              <a:t>Ileocolica</a:t>
            </a:r>
            <a:r>
              <a:rPr lang="es-CO" dirty="0" smtClean="0"/>
              <a:t>)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4502569"/>
            <a:ext cx="576064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400" dirty="0" smtClean="0"/>
              <a:t>Drenado por: ven. </a:t>
            </a:r>
            <a:r>
              <a:rPr lang="es-CO" sz="2400" dirty="0" err="1" smtClean="0"/>
              <a:t>ileocolica</a:t>
            </a:r>
            <a:endParaRPr lang="es-CO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00862" y="5229200"/>
            <a:ext cx="576064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400" dirty="0" smtClean="0"/>
              <a:t>Inervado por: plexo mesentérico superior</a:t>
            </a:r>
          </a:p>
          <a:p>
            <a:r>
              <a:rPr lang="es-CO" sz="2400" dirty="0" smtClean="0"/>
              <a:t>Simpático: porción torácica inferior</a:t>
            </a:r>
          </a:p>
          <a:p>
            <a:r>
              <a:rPr lang="es-CO" sz="2400" dirty="0" smtClean="0"/>
              <a:t>Parasimpático: nervio vago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2102850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COLON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800" dirty="0" smtClean="0"/>
              <a:t>Se divide en 4 partes.</a:t>
            </a:r>
          </a:p>
          <a:p>
            <a:r>
              <a:rPr lang="fr-CA" sz="2800" dirty="0" err="1" smtClean="0"/>
              <a:t>Constituye</a:t>
            </a:r>
            <a:r>
              <a:rPr lang="fr-CA" sz="2800" dirty="0" smtClean="0"/>
              <a:t> el ultimo </a:t>
            </a:r>
            <a:r>
              <a:rPr lang="fr-CA" sz="2800" dirty="0" err="1" smtClean="0"/>
              <a:t>segmento</a:t>
            </a:r>
            <a:r>
              <a:rPr lang="fr-CA" sz="2800" dirty="0" smtClean="0"/>
              <a:t> </a:t>
            </a:r>
            <a:r>
              <a:rPr lang="fr-CA" sz="2800" dirty="0" err="1" smtClean="0"/>
              <a:t>del</a:t>
            </a:r>
            <a:r>
              <a:rPr lang="fr-CA" sz="2800" dirty="0" smtClean="0"/>
              <a:t> </a:t>
            </a:r>
            <a:r>
              <a:rPr lang="fr-CA" sz="2800" dirty="0" err="1" smtClean="0"/>
              <a:t>aparato</a:t>
            </a:r>
            <a:r>
              <a:rPr lang="fr-CA" sz="2800" dirty="0" smtClean="0"/>
              <a:t> GI. Es un </a:t>
            </a:r>
            <a:r>
              <a:rPr lang="fr-CA" sz="2800" dirty="0" err="1" smtClean="0"/>
              <a:t>tubo</a:t>
            </a:r>
            <a:r>
              <a:rPr lang="fr-CA" sz="2800" dirty="0" smtClean="0"/>
              <a:t> de 1.5  a 1.8m.  </a:t>
            </a:r>
          </a:p>
          <a:p>
            <a:r>
              <a:rPr lang="fr-CA" sz="2800" dirty="0" err="1" smtClean="0"/>
              <a:t>Comienza</a:t>
            </a:r>
            <a:r>
              <a:rPr lang="fr-CA" sz="2800" dirty="0" smtClean="0"/>
              <a:t> en el </a:t>
            </a:r>
            <a:r>
              <a:rPr lang="fr-CA" sz="2800" dirty="0" err="1" smtClean="0"/>
              <a:t>ciego</a:t>
            </a:r>
            <a:r>
              <a:rPr lang="fr-CA" sz="2800" dirty="0" smtClean="0"/>
              <a:t>.</a:t>
            </a:r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11268" name="Picture 4" descr="http://www.umm.edu/graphics/images/es/19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49960"/>
            <a:ext cx="5610199" cy="34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95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IG. ascendente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s-CO" dirty="0" smtClean="0"/>
              <a:t>Se extiende por la parte superior de la derecha de la cavidad abdominal, desde el ciego hasta el lóbulo derecho del hígado en el cual gira a la izquierda formando la flexura cólica derecha.</a:t>
            </a:r>
          </a:p>
          <a:p>
            <a:pPr algn="ctr"/>
            <a:endParaRPr lang="es-CO" dirty="0" smtClean="0"/>
          </a:p>
          <a:p>
            <a:pPr algn="ctr"/>
            <a:r>
              <a:rPr lang="es-CO" dirty="0" smtClean="0"/>
              <a:t>Es mas estrecho que el ciego.</a:t>
            </a:r>
          </a:p>
          <a:p>
            <a:pPr algn="ctr"/>
            <a:endParaRPr lang="es-CO" dirty="0" smtClean="0"/>
          </a:p>
          <a:p>
            <a:pPr algn="ctr"/>
            <a:r>
              <a:rPr lang="es-CO" dirty="0" smtClean="0"/>
              <a:t>Esta en el plano retroperitoneal a la derecha de la pared posterior del abdomen.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1718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512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CO" dirty="0" smtClean="0"/>
              <a:t>Irrigado por: </a:t>
            </a:r>
          </a:p>
          <a:p>
            <a:pPr marL="0" indent="0">
              <a:buNone/>
            </a:pPr>
            <a:r>
              <a:rPr lang="es-CO" dirty="0" smtClean="0"/>
              <a:t>Art. </a:t>
            </a:r>
            <a:r>
              <a:rPr lang="es-CO" dirty="0" err="1" smtClean="0"/>
              <a:t>Ileocolica</a:t>
            </a:r>
            <a:r>
              <a:rPr lang="es-CO" dirty="0" smtClean="0"/>
              <a:t>- Art. Cólica derecha </a:t>
            </a:r>
          </a:p>
          <a:p>
            <a:pPr marL="0" indent="0">
              <a:buNone/>
            </a:pPr>
            <a:r>
              <a:rPr lang="es-CO" dirty="0" smtClean="0"/>
              <a:t>Ramas de la art. mesentérica superior </a:t>
            </a:r>
            <a:endParaRPr lang="es-CO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4293096"/>
            <a:ext cx="8229600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Drenado  por: </a:t>
            </a:r>
          </a:p>
          <a:p>
            <a:pPr marL="0" indent="0">
              <a:buFont typeface="Arial" pitchFamily="34" charset="0"/>
              <a:buNone/>
            </a:pPr>
            <a:r>
              <a:rPr lang="es-CO" dirty="0" smtClean="0"/>
              <a:t>Ven. </a:t>
            </a:r>
            <a:r>
              <a:rPr lang="es-CO" dirty="0" err="1" smtClean="0"/>
              <a:t>Ileocolica</a:t>
            </a:r>
            <a:r>
              <a:rPr lang="es-CO" dirty="0" smtClean="0"/>
              <a:t>- ven. Cólica derecha</a:t>
            </a:r>
          </a:p>
          <a:p>
            <a:pPr marL="0" indent="0">
              <a:buFont typeface="Arial" pitchFamily="34" charset="0"/>
              <a:buNone/>
            </a:pPr>
            <a:r>
              <a:rPr lang="es-CO" dirty="0" smtClean="0"/>
              <a:t>Drena en la mesentérica superior.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22566" y="3789040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78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IG. transverso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800" dirty="0" smtClean="0"/>
              <a:t>Mide 45cm de longitud.</a:t>
            </a:r>
          </a:p>
          <a:p>
            <a:pPr marL="0" indent="0">
              <a:buNone/>
            </a:pPr>
            <a:r>
              <a:rPr lang="es-CO" sz="2800" dirty="0" smtClean="0"/>
              <a:t>Porción mas grande y móvil del IG.</a:t>
            </a:r>
          </a:p>
          <a:p>
            <a:pPr marL="0" indent="0">
              <a:buNone/>
            </a:pPr>
            <a:r>
              <a:rPr lang="es-CO" sz="2800" dirty="0" smtClean="0"/>
              <a:t>Va desde la flexura cólica derecha, hasta la flexura </a:t>
            </a:r>
            <a:r>
              <a:rPr lang="es-CO" sz="2800" dirty="0" err="1" smtClean="0"/>
              <a:t>esplenica</a:t>
            </a:r>
            <a:r>
              <a:rPr lang="es-CO" sz="2800" dirty="0" smtClean="0"/>
              <a:t> izquierda. </a:t>
            </a:r>
            <a:endParaRPr lang="es-CO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01" y="3645024"/>
            <a:ext cx="7356015" cy="374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5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0"/>
            <a:ext cx="8712968" cy="6858000"/>
          </a:xfrm>
        </p:spPr>
        <p:txBody>
          <a:bodyPr>
            <a:normAutofit fontScale="62500" lnSpcReduction="20000"/>
          </a:bodyPr>
          <a:lstStyle/>
          <a:p>
            <a:r>
              <a:rPr lang="es-CO" i="1" dirty="0"/>
              <a:t>Hipocondrio derecho</a:t>
            </a:r>
            <a:r>
              <a:rPr lang="es-CO" dirty="0"/>
              <a:t>: lóbulo hepático derecho, vesícula biliar, parte del riñón derecho, glándula suprarrenal, ángulo hepático del colon.</a:t>
            </a:r>
          </a:p>
          <a:p>
            <a:endParaRPr lang="es-CO" i="1" dirty="0" smtClean="0"/>
          </a:p>
          <a:p>
            <a:r>
              <a:rPr lang="es-CO" i="1" dirty="0" smtClean="0"/>
              <a:t>Epigastrio</a:t>
            </a:r>
            <a:r>
              <a:rPr lang="es-CO" dirty="0"/>
              <a:t>: estómago, duodeno, páncreas, parte del hígado, aorta, vena cava inferior.</a:t>
            </a:r>
          </a:p>
          <a:p>
            <a:endParaRPr lang="es-CO" i="1" dirty="0" smtClean="0"/>
          </a:p>
          <a:p>
            <a:r>
              <a:rPr lang="es-CO" i="1" dirty="0" smtClean="0"/>
              <a:t>Hipocondrio </a:t>
            </a:r>
            <a:r>
              <a:rPr lang="es-CO" i="1" dirty="0"/>
              <a:t>izquierdo</a:t>
            </a:r>
            <a:r>
              <a:rPr lang="es-CO" dirty="0"/>
              <a:t>: bazo, cola del páncreas, ángulo esplénico del colon, polo superior del riñón izquierdo, glándula suprarrenal.</a:t>
            </a:r>
          </a:p>
          <a:p>
            <a:endParaRPr lang="es-CO" i="1" dirty="0" smtClean="0"/>
          </a:p>
          <a:p>
            <a:r>
              <a:rPr lang="es-CO" i="1" dirty="0" smtClean="0"/>
              <a:t>Flanco </a:t>
            </a:r>
            <a:r>
              <a:rPr lang="es-CO" i="1" dirty="0"/>
              <a:t>derecho</a:t>
            </a:r>
            <a:r>
              <a:rPr lang="es-CO" dirty="0"/>
              <a:t>: parte del riñón derecho y del colon ascendente.</a:t>
            </a:r>
          </a:p>
          <a:p>
            <a:endParaRPr lang="es-CO" i="1" dirty="0" smtClean="0"/>
          </a:p>
          <a:p>
            <a:r>
              <a:rPr lang="es-CO" i="1" dirty="0" smtClean="0"/>
              <a:t>Región </a:t>
            </a:r>
            <a:r>
              <a:rPr lang="es-CO" i="1" dirty="0"/>
              <a:t>umbilical</a:t>
            </a:r>
            <a:r>
              <a:rPr lang="es-CO" dirty="0"/>
              <a:t>: porción inferior del duodeno, intestino delgado, aorta, vena cava inferior.</a:t>
            </a:r>
          </a:p>
          <a:p>
            <a:endParaRPr lang="es-CO" i="1" dirty="0" smtClean="0"/>
          </a:p>
          <a:p>
            <a:r>
              <a:rPr lang="es-CO" i="1" dirty="0" smtClean="0"/>
              <a:t>Flanco </a:t>
            </a:r>
            <a:r>
              <a:rPr lang="es-CO" i="1" dirty="0"/>
              <a:t>izquierdo</a:t>
            </a:r>
            <a:r>
              <a:rPr lang="es-CO" dirty="0"/>
              <a:t>: parte del riñón izquierdo y del colon descendente.</a:t>
            </a:r>
          </a:p>
          <a:p>
            <a:endParaRPr lang="es-CO" i="1" dirty="0" smtClean="0"/>
          </a:p>
          <a:p>
            <a:r>
              <a:rPr lang="es-CO" i="1" dirty="0" smtClean="0"/>
              <a:t>Región </a:t>
            </a:r>
            <a:r>
              <a:rPr lang="es-CO" i="1" dirty="0"/>
              <a:t>ilíaca derecha</a:t>
            </a:r>
            <a:r>
              <a:rPr lang="es-CO" dirty="0"/>
              <a:t>: ciego, apéndice, extremo inferior del íleon, ovario, desembocadura del uréter, canal inguinal.</a:t>
            </a:r>
          </a:p>
          <a:p>
            <a:endParaRPr lang="es-CO" i="1" dirty="0" smtClean="0"/>
          </a:p>
          <a:p>
            <a:r>
              <a:rPr lang="es-CO" i="1" dirty="0" smtClean="0"/>
              <a:t>Región </a:t>
            </a:r>
            <a:r>
              <a:rPr lang="es-CO" i="1" dirty="0"/>
              <a:t>del hipogastrio o </a:t>
            </a:r>
            <a:r>
              <a:rPr lang="es-CO" i="1" dirty="0" err="1"/>
              <a:t>suprapúbica</a:t>
            </a:r>
            <a:r>
              <a:rPr lang="es-CO" dirty="0"/>
              <a:t>: útero, vejiga, colon sigmoides.</a:t>
            </a:r>
          </a:p>
          <a:p>
            <a:endParaRPr lang="es-CO" i="1" dirty="0" smtClean="0"/>
          </a:p>
          <a:p>
            <a:r>
              <a:rPr lang="es-CO" i="1" dirty="0" smtClean="0"/>
              <a:t>Región </a:t>
            </a:r>
            <a:r>
              <a:rPr lang="es-CO" i="1" dirty="0"/>
              <a:t>ilíaca izquierda</a:t>
            </a:r>
            <a:r>
              <a:rPr lang="es-CO" dirty="0"/>
              <a:t>: colon sigmoides, ovario, desembocadura del uréter, canal inguinal.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51942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512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CO" dirty="0" smtClean="0"/>
              <a:t>Irrigado por: </a:t>
            </a:r>
          </a:p>
          <a:p>
            <a:pPr marL="0" indent="0">
              <a:buNone/>
            </a:pPr>
            <a:r>
              <a:rPr lang="es-CO" dirty="0" smtClean="0"/>
              <a:t>Art. </a:t>
            </a:r>
            <a:r>
              <a:rPr lang="es-CO" dirty="0" err="1" smtClean="0"/>
              <a:t>Colica</a:t>
            </a:r>
            <a:r>
              <a:rPr lang="es-CO" dirty="0" smtClean="0"/>
              <a:t> media, rama de la AMS</a:t>
            </a:r>
          </a:p>
          <a:p>
            <a:pPr marL="0" indent="0">
              <a:buNone/>
            </a:pPr>
            <a:r>
              <a:rPr lang="es-CO" dirty="0" smtClean="0"/>
              <a:t>Art. </a:t>
            </a:r>
            <a:r>
              <a:rPr lang="es-CO" dirty="0" err="1" smtClean="0"/>
              <a:t>Colica</a:t>
            </a:r>
            <a:r>
              <a:rPr lang="es-CO" dirty="0" smtClean="0"/>
              <a:t> derecha e izquierda  </a:t>
            </a:r>
            <a:endParaRPr lang="es-CO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89874" y="3032956"/>
            <a:ext cx="8229600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Drenado  por: </a:t>
            </a:r>
          </a:p>
          <a:p>
            <a:pPr marL="0" indent="0">
              <a:buFont typeface="Arial" pitchFamily="34" charset="0"/>
              <a:buNone/>
            </a:pPr>
            <a:r>
              <a:rPr lang="es-CO" dirty="0" smtClean="0"/>
              <a:t>Ven. mesentérica superior.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22566" y="3789040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60330" y="4941168"/>
            <a:ext cx="8229600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inervado  por: </a:t>
            </a:r>
          </a:p>
          <a:p>
            <a:pPr marL="0" indent="0">
              <a:buFont typeface="Arial" pitchFamily="34" charset="0"/>
              <a:buNone/>
            </a:pPr>
            <a:r>
              <a:rPr lang="es-CO" dirty="0" smtClean="0"/>
              <a:t>Plexo mesentérico superior.</a:t>
            </a:r>
          </a:p>
          <a:p>
            <a:pPr marL="0" indent="0">
              <a:buFont typeface="Arial" pitchFamily="34" charset="0"/>
              <a:buNone/>
            </a:pPr>
            <a:r>
              <a:rPr lang="es-CO" dirty="0" smtClean="0"/>
              <a:t>Fibras simpáticas y parasimpáticas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09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Colon descendente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es-CO" dirty="0" smtClean="0"/>
              <a:t>Desde la flexura </a:t>
            </a:r>
            <a:r>
              <a:rPr lang="es-CO" dirty="0" err="1" smtClean="0"/>
              <a:t>colica</a:t>
            </a:r>
            <a:r>
              <a:rPr lang="es-CO" dirty="0" smtClean="0"/>
              <a:t> izquierda, hasta la fosa iliaca izquierda. </a:t>
            </a:r>
            <a:endParaRPr lang="es-CO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7544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Colon sigmoideo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02169" y="364502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Caracterizado por una asa en forma de S longitudinal de 40cm.</a:t>
            </a:r>
          </a:p>
          <a:p>
            <a:r>
              <a:rPr lang="es-CO" dirty="0" smtClean="0"/>
              <a:t>Va desde la fosa iliaca izquierda hasta el 3 segmento sacro donde se une al recto.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83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512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CO" dirty="0" smtClean="0"/>
              <a:t>Irrigado por: </a:t>
            </a:r>
          </a:p>
          <a:p>
            <a:pPr marL="0" indent="0">
              <a:buNone/>
            </a:pPr>
            <a:r>
              <a:rPr lang="es-CO" dirty="0" smtClean="0"/>
              <a:t>Art. </a:t>
            </a:r>
            <a:r>
              <a:rPr lang="es-CO" dirty="0" err="1" smtClean="0"/>
              <a:t>Colica</a:t>
            </a:r>
            <a:r>
              <a:rPr lang="es-CO" dirty="0" smtClean="0"/>
              <a:t> izquierda y Art. Sigmoidea superior</a:t>
            </a:r>
          </a:p>
          <a:p>
            <a:pPr marL="0" indent="0">
              <a:buNone/>
            </a:pPr>
            <a:r>
              <a:rPr lang="es-CO" dirty="0" smtClean="0"/>
              <a:t>Rama de la Art mesentérica inferior.</a:t>
            </a:r>
            <a:endParaRPr lang="es-CO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1688" y="2780928"/>
            <a:ext cx="8229600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Drenado  por: </a:t>
            </a:r>
          </a:p>
          <a:p>
            <a:pPr marL="0" indent="0">
              <a:buFont typeface="Arial" pitchFamily="34" charset="0"/>
              <a:buNone/>
            </a:pPr>
            <a:r>
              <a:rPr lang="es-CO" dirty="0" smtClean="0"/>
              <a:t>Ven. mesentérica superior que desemboca en la ven. </a:t>
            </a:r>
            <a:r>
              <a:rPr lang="es-CO" dirty="0" err="1" smtClean="0"/>
              <a:t>esplenica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22566" y="3789040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60330" y="4545124"/>
            <a:ext cx="8229600" cy="21242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inervado  por: </a:t>
            </a:r>
          </a:p>
          <a:p>
            <a:pPr marL="0" indent="0">
              <a:buFont typeface="Arial" pitchFamily="34" charset="0"/>
              <a:buNone/>
            </a:pPr>
            <a:r>
              <a:rPr lang="es-CO" dirty="0" smtClean="0"/>
              <a:t>Porción lumbar del tronco simpático y del plexo </a:t>
            </a:r>
            <a:r>
              <a:rPr lang="es-CO" dirty="0" err="1" smtClean="0"/>
              <a:t>hipogastrico</a:t>
            </a:r>
            <a:r>
              <a:rPr lang="es-CO" dirty="0" smtClean="0"/>
              <a:t> superior.</a:t>
            </a:r>
          </a:p>
          <a:p>
            <a:pPr marL="0" indent="0">
              <a:buFont typeface="Arial" pitchFamily="34" charset="0"/>
              <a:buNone/>
            </a:pPr>
            <a:r>
              <a:rPr lang="es-CO" dirty="0" smtClean="0"/>
              <a:t>Parasimpático: nervios esplénicos de la pelvis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38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Recto y conducto anal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Porción terminal de intestino grueso.</a:t>
            </a:r>
          </a:p>
          <a:p>
            <a:r>
              <a:rPr lang="es-CO" dirty="0" smtClean="0"/>
              <a:t>Continuación del colon sigmoideo a la altura de la vertebra s3</a:t>
            </a:r>
          </a:p>
          <a:p>
            <a:r>
              <a:rPr lang="es-CO" dirty="0" smtClean="0"/>
              <a:t>Inicia en el estreno inferior del mesenterio del colon sigmoideo y continua en la cara inferior hasta el esfínter anal.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945327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76672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El recto es irrigado por tres ramas </a:t>
            </a:r>
            <a:r>
              <a:rPr lang="es-CO" sz="2800" dirty="0" smtClean="0"/>
              <a:t>arteriales:</a:t>
            </a:r>
          </a:p>
          <a:p>
            <a:endParaRPr lang="es-CO" sz="2800" dirty="0" smtClean="0"/>
          </a:p>
          <a:p>
            <a:r>
              <a:rPr lang="es-CO" sz="2800" dirty="0" smtClean="0"/>
              <a:t>Arteria </a:t>
            </a:r>
            <a:r>
              <a:rPr lang="es-CO" sz="2800" dirty="0"/>
              <a:t>rectal superior (</a:t>
            </a:r>
            <a:r>
              <a:rPr lang="es-CO" sz="2800" dirty="0" smtClean="0"/>
              <a:t>mesentérica inferior</a:t>
            </a:r>
          </a:p>
          <a:p>
            <a:r>
              <a:rPr lang="es-CO" sz="2800" dirty="0" smtClean="0"/>
              <a:t>Arteria </a:t>
            </a:r>
            <a:r>
              <a:rPr lang="es-CO" sz="2800" dirty="0"/>
              <a:t>rectal media (iliaca </a:t>
            </a:r>
            <a:r>
              <a:rPr lang="es-CO" sz="2800" dirty="0" smtClean="0"/>
              <a:t>interna)</a:t>
            </a:r>
          </a:p>
          <a:p>
            <a:r>
              <a:rPr lang="es-CO" sz="2800" dirty="0" smtClean="0"/>
              <a:t>Arteria </a:t>
            </a:r>
            <a:r>
              <a:rPr lang="es-CO" sz="2800" dirty="0"/>
              <a:t>rectal inferior (pudenda interna de la iliaca </a:t>
            </a:r>
            <a:r>
              <a:rPr lang="es-CO" sz="2800" dirty="0" smtClean="0"/>
              <a:t>interna)</a:t>
            </a:r>
          </a:p>
          <a:p>
            <a:endParaRPr lang="es-CO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3356992"/>
            <a:ext cx="86409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El retorno venoso es similar:</a:t>
            </a:r>
          </a:p>
          <a:p>
            <a:endParaRPr lang="es-CO" sz="2800" dirty="0" smtClean="0"/>
          </a:p>
          <a:p>
            <a:r>
              <a:rPr lang="es-CO" sz="2800" dirty="0" smtClean="0"/>
              <a:t>Vena rectal superior (la mesentérica inferior)</a:t>
            </a:r>
          </a:p>
          <a:p>
            <a:r>
              <a:rPr lang="es-CO" sz="2800" dirty="0" smtClean="0"/>
              <a:t>Venas rectales medias (iliaca interna)</a:t>
            </a:r>
          </a:p>
          <a:p>
            <a:r>
              <a:rPr lang="es-CO" sz="2800" dirty="0" smtClean="0"/>
              <a:t>Venas rectales inferiores (pudenda interna- iliaca interna)</a:t>
            </a:r>
          </a:p>
          <a:p>
            <a:r>
              <a:rPr lang="es-CO" sz="2800" dirty="0" smtClean="0"/>
              <a:t>Hay anastomosis entre los sistemas venosos superior,</a:t>
            </a:r>
          </a:p>
          <a:p>
            <a:r>
              <a:rPr lang="es-CO" sz="2800" dirty="0" smtClean="0"/>
              <a:t>medio e inferior (vena porta)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88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inervación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 smtClean="0"/>
              <a:t>La inervación corre a cargo de los nervios asplácnicos Lumbares.</a:t>
            </a:r>
          </a:p>
          <a:p>
            <a:r>
              <a:rPr lang="es-CO" dirty="0" smtClean="0"/>
              <a:t>Plexo </a:t>
            </a:r>
            <a:r>
              <a:rPr lang="es-CO" dirty="0" err="1" smtClean="0"/>
              <a:t>mesenterioc</a:t>
            </a:r>
            <a:r>
              <a:rPr lang="es-CO" dirty="0" smtClean="0"/>
              <a:t> inferior:</a:t>
            </a:r>
            <a:endParaRPr lang="es-CO" sz="2600" dirty="0"/>
          </a:p>
          <a:p>
            <a:pPr marL="0" indent="0">
              <a:buNone/>
            </a:pPr>
            <a:r>
              <a:rPr lang="es-CO" sz="2600" dirty="0"/>
              <a:t>Plexo rectal </a:t>
            </a:r>
            <a:r>
              <a:rPr lang="es-CO" sz="2600" dirty="0" smtClean="0"/>
              <a:t>superior </a:t>
            </a:r>
          </a:p>
          <a:p>
            <a:pPr marL="0" indent="0">
              <a:buNone/>
            </a:pPr>
            <a:r>
              <a:rPr lang="es-CO" sz="2600" dirty="0" smtClean="0"/>
              <a:t>Plexo </a:t>
            </a:r>
            <a:r>
              <a:rPr lang="es-CO" sz="2600" dirty="0"/>
              <a:t>hipogástrico </a:t>
            </a:r>
            <a:r>
              <a:rPr lang="es-CO" sz="2600" dirty="0" smtClean="0"/>
              <a:t>superior</a:t>
            </a:r>
          </a:p>
          <a:p>
            <a:r>
              <a:rPr lang="es-CO" dirty="0" smtClean="0"/>
              <a:t>El plexo hipogástrico inferior</a:t>
            </a:r>
          </a:p>
          <a:p>
            <a:endParaRPr lang="es-CO" dirty="0" smtClean="0"/>
          </a:p>
          <a:p>
            <a:r>
              <a:rPr lang="es-CO" dirty="0" err="1" smtClean="0"/>
              <a:t>Parasimpatico</a:t>
            </a:r>
            <a:r>
              <a:rPr lang="es-CO" dirty="0" smtClean="0"/>
              <a:t>: nervios </a:t>
            </a:r>
            <a:r>
              <a:rPr lang="es-CO" dirty="0" err="1" smtClean="0"/>
              <a:t>esplácnicos</a:t>
            </a:r>
            <a:r>
              <a:rPr lang="es-CO" dirty="0" smtClean="0"/>
              <a:t> pélvicos.</a:t>
            </a:r>
          </a:p>
          <a:p>
            <a:r>
              <a:rPr lang="es-CO" dirty="0" smtClean="0"/>
              <a:t>Voluntario: (Mediante </a:t>
            </a:r>
            <a:r>
              <a:rPr lang="es-CO" dirty="0"/>
              <a:t>el nervio </a:t>
            </a:r>
            <a:r>
              <a:rPr lang="es-CO" dirty="0" smtClean="0"/>
              <a:t>pudendo)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nervio hemorroidal inferior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15049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862064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9600" dirty="0" smtClean="0"/>
              <a:t>fisiología</a:t>
            </a:r>
            <a:endParaRPr lang="es-CO" sz="9600" dirty="0"/>
          </a:p>
        </p:txBody>
      </p:sp>
    </p:spTree>
    <p:extLst>
      <p:ext uri="{BB962C8B-B14F-4D97-AF65-F5344CB8AC3E}">
        <p14:creationId xmlns:p14="http://schemas.microsoft.com/office/powerpoint/2010/main" val="17960923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Intestino delgado 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5472608"/>
          </a:xfrm>
        </p:spPr>
        <p:txBody>
          <a:bodyPr>
            <a:normAutofit fontScale="55000" lnSpcReduction="20000"/>
          </a:bodyPr>
          <a:lstStyle/>
          <a:p>
            <a:r>
              <a:rPr lang="es-CO" sz="4500" u="sng" dirty="0" smtClean="0"/>
              <a:t>Secreción </a:t>
            </a:r>
            <a:r>
              <a:rPr lang="es-CO" sz="4500" u="sng" dirty="0"/>
              <a:t>de moco por las glándulas de Brunner.</a:t>
            </a:r>
          </a:p>
          <a:p>
            <a:pPr marL="0" indent="0">
              <a:buNone/>
            </a:pPr>
            <a:r>
              <a:rPr lang="es-CO" sz="4500" dirty="0"/>
              <a:t>Estas glándulas producen grandes </a:t>
            </a:r>
            <a:r>
              <a:rPr lang="es-CO" sz="4500" dirty="0" smtClean="0"/>
              <a:t>cantidades </a:t>
            </a:r>
            <a:r>
              <a:rPr lang="es-CO" sz="4500" dirty="0"/>
              <a:t>de </a:t>
            </a:r>
            <a:r>
              <a:rPr lang="es-CO" sz="4500" dirty="0" smtClean="0"/>
              <a:t>moco cuya función </a:t>
            </a:r>
            <a:r>
              <a:rPr lang="es-CO" sz="4500" dirty="0"/>
              <a:t>principal </a:t>
            </a:r>
            <a:r>
              <a:rPr lang="es-CO" sz="4500" dirty="0" smtClean="0"/>
              <a:t>es proteger </a:t>
            </a:r>
            <a:r>
              <a:rPr lang="es-CO" sz="4500" dirty="0"/>
              <a:t>la mucosa duodenal contra el jugo </a:t>
            </a:r>
            <a:r>
              <a:rPr lang="es-CO" sz="4500" dirty="0" smtClean="0"/>
              <a:t>gástrico.</a:t>
            </a:r>
          </a:p>
          <a:p>
            <a:pPr marL="0" indent="0">
              <a:buNone/>
            </a:pPr>
            <a:endParaRPr lang="es-CO" sz="4500" dirty="0" smtClean="0"/>
          </a:p>
          <a:p>
            <a:pPr marL="0" indent="0">
              <a:buNone/>
            </a:pPr>
            <a:endParaRPr lang="es-CO" sz="4500" dirty="0"/>
          </a:p>
          <a:p>
            <a:r>
              <a:rPr lang="es-CO" sz="4500" dirty="0" smtClean="0"/>
              <a:t> </a:t>
            </a:r>
            <a:r>
              <a:rPr lang="es-CO" sz="4500" u="sng" dirty="0" smtClean="0"/>
              <a:t> </a:t>
            </a:r>
            <a:r>
              <a:rPr lang="es-CO" sz="4500" u="sng" dirty="0"/>
              <a:t>Secreción de los jugos digestivos intestinales.</a:t>
            </a:r>
          </a:p>
          <a:p>
            <a:pPr marL="0" indent="0">
              <a:buNone/>
            </a:pPr>
            <a:r>
              <a:rPr lang="es-CO" sz="4500" dirty="0" smtClean="0"/>
              <a:t>En la </a:t>
            </a:r>
            <a:r>
              <a:rPr lang="es-CO" sz="4500" dirty="0"/>
              <a:t>superficie del </a:t>
            </a:r>
            <a:r>
              <a:rPr lang="es-CO" sz="4500" dirty="0" smtClean="0"/>
              <a:t>intestino </a:t>
            </a:r>
            <a:r>
              <a:rPr lang="es-CO" sz="4500" dirty="0"/>
              <a:t>delgado </a:t>
            </a:r>
            <a:r>
              <a:rPr lang="es-CO" sz="4500" dirty="0" smtClean="0"/>
              <a:t>(criptas </a:t>
            </a:r>
            <a:r>
              <a:rPr lang="es-CO" sz="4500" dirty="0"/>
              <a:t>de </a:t>
            </a:r>
            <a:r>
              <a:rPr lang="es-CO" sz="4500" dirty="0" err="1" smtClean="0"/>
              <a:t>Lieberkühn</a:t>
            </a:r>
            <a:r>
              <a:rPr lang="es-CO" sz="4500" dirty="0" smtClean="0"/>
              <a:t>). </a:t>
            </a:r>
          </a:p>
          <a:p>
            <a:pPr marL="0" indent="0">
              <a:buNone/>
            </a:pPr>
            <a:r>
              <a:rPr lang="es-CO" sz="4500" dirty="0" smtClean="0"/>
              <a:t>Las células que se encuentran acá generan secreción intestinales </a:t>
            </a:r>
            <a:r>
              <a:rPr lang="es-CO" sz="4500" dirty="0"/>
              <a:t>de pH ligeramente alcalino en los </a:t>
            </a:r>
            <a:r>
              <a:rPr lang="es-CO" sz="4500" dirty="0" smtClean="0"/>
              <a:t>límites </a:t>
            </a:r>
            <a:r>
              <a:rPr lang="es-CO" sz="4500" dirty="0"/>
              <a:t>de 7.5 a 8.0. </a:t>
            </a:r>
            <a:r>
              <a:rPr lang="es-CO" sz="4500" dirty="0" smtClean="0"/>
              <a:t>y son reabsorbidos rápidamente, este brida un </a:t>
            </a:r>
            <a:r>
              <a:rPr lang="es-CO" sz="4500" dirty="0"/>
              <a:t>soporte acuoso para la reabsorción de sustancias </a:t>
            </a:r>
            <a:r>
              <a:rPr lang="es-CO" sz="4500" dirty="0" smtClean="0"/>
              <a:t>desde </a:t>
            </a:r>
            <a:r>
              <a:rPr lang="es-CO" sz="4500" dirty="0"/>
              <a:t>el quimo al entrar éste en contacto con las </a:t>
            </a:r>
            <a:r>
              <a:rPr lang="es-CO" sz="4500" dirty="0" smtClean="0"/>
              <a:t>vellosidades</a:t>
            </a:r>
            <a:r>
              <a:rPr lang="es-CO" sz="4500" dirty="0"/>
              <a:t>, siendo ésta una de las funciones </a:t>
            </a:r>
            <a:r>
              <a:rPr lang="es-CO" sz="4500" dirty="0" smtClean="0"/>
              <a:t>principales </a:t>
            </a:r>
            <a:r>
              <a:rPr lang="es-CO" sz="4500" dirty="0"/>
              <a:t>del intestino delgado. </a:t>
            </a:r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89389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68952" cy="6583362"/>
          </a:xfrm>
        </p:spPr>
        <p:txBody>
          <a:bodyPr>
            <a:normAutofit fontScale="90000"/>
          </a:bodyPr>
          <a:lstStyle/>
          <a:p>
            <a:pPr algn="l"/>
            <a:r>
              <a:rPr lang="es-CO" sz="2400" u="sng" dirty="0" smtClean="0"/>
              <a:t/>
            </a:r>
            <a:br>
              <a:rPr lang="es-CO" sz="2400" u="sng" dirty="0" smtClean="0"/>
            </a:br>
            <a:r>
              <a:rPr lang="es-CO" sz="3600" u="sng" dirty="0"/>
              <a:t/>
            </a:r>
            <a:br>
              <a:rPr lang="es-CO" sz="3600" u="sng" dirty="0"/>
            </a:br>
            <a:r>
              <a:rPr lang="es-CO" sz="3600" u="sng" dirty="0" smtClean="0"/>
              <a:t>Enzimas </a:t>
            </a:r>
            <a:r>
              <a:rPr lang="es-CO" sz="3600" u="sng" dirty="0"/>
              <a:t>en la secreción del intestino delgado</a:t>
            </a:r>
            <a:r>
              <a:rPr lang="es-CO" sz="3600" u="sng" dirty="0" smtClean="0"/>
              <a:t>.</a:t>
            </a:r>
            <a:br>
              <a:rPr lang="es-CO" sz="3600" u="sng" dirty="0" smtClean="0"/>
            </a:br>
            <a:r>
              <a:rPr lang="es-CO" sz="3100" b="1" dirty="0" err="1" smtClean="0"/>
              <a:t>Peptidasas</a:t>
            </a:r>
            <a:r>
              <a:rPr lang="es-CO" sz="3100" b="1" dirty="0" smtClean="0"/>
              <a:t>, </a:t>
            </a:r>
            <a:r>
              <a:rPr lang="es-CO" sz="3100" dirty="0" smtClean="0"/>
              <a:t>para dividir los </a:t>
            </a:r>
            <a:r>
              <a:rPr lang="es-CO" sz="3100" dirty="0" err="1" smtClean="0"/>
              <a:t>polipéptidos</a:t>
            </a:r>
            <a:r>
              <a:rPr lang="es-CO" sz="3100" dirty="0" smtClean="0"/>
              <a:t> en aminoácidos; </a:t>
            </a:r>
            <a:br>
              <a:rPr lang="es-CO" sz="3100" dirty="0" smtClean="0"/>
            </a:br>
            <a:r>
              <a:rPr lang="es-CO" sz="3100" dirty="0" err="1" smtClean="0"/>
              <a:t>sacarasa</a:t>
            </a:r>
            <a:r>
              <a:rPr lang="es-CO" sz="3100" dirty="0" smtClean="0"/>
              <a:t>, maltasa, </a:t>
            </a:r>
            <a:r>
              <a:rPr lang="es-CO" sz="3100" dirty="0" err="1" smtClean="0"/>
              <a:t>isomaltasa</a:t>
            </a:r>
            <a:r>
              <a:rPr lang="es-CO" sz="3100" dirty="0" smtClean="0"/>
              <a:t> y lactasa.</a:t>
            </a:r>
            <a:br>
              <a:rPr lang="es-CO" sz="3100" dirty="0" smtClean="0"/>
            </a:br>
            <a:r>
              <a:rPr lang="es-CO" sz="3100" dirty="0" smtClean="0"/>
              <a:t> </a:t>
            </a:r>
            <a:br>
              <a:rPr lang="es-CO" sz="3100" dirty="0" smtClean="0"/>
            </a:br>
            <a:r>
              <a:rPr lang="es-CO" sz="3100" dirty="0" smtClean="0"/>
              <a:t>para desintegrar disacáridos en monosacáridos; lipasa intestinal, división de grasa neutras en glicerol y ácidos grasos. </a:t>
            </a:r>
            <a:br>
              <a:rPr lang="es-CO" sz="3100" dirty="0" smtClean="0"/>
            </a:b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u="sng" dirty="0"/>
              <a:t/>
            </a:r>
            <a:br>
              <a:rPr lang="es-CO" sz="2400" u="sng" dirty="0"/>
            </a:br>
            <a:r>
              <a:rPr lang="es-CO" sz="3600" u="sng" dirty="0"/>
              <a:t>Regulación de la secreción del intestino delgado </a:t>
            </a:r>
            <a:r>
              <a:rPr lang="es-CO" sz="2700" u="sng" dirty="0"/>
              <a:t/>
            </a:r>
            <a:br>
              <a:rPr lang="es-CO" sz="2700" u="sng" dirty="0"/>
            </a:br>
            <a:r>
              <a:rPr lang="es-CO" sz="2700" dirty="0"/>
              <a:t>1. Estímulos locales: reflejos locales (estímulos </a:t>
            </a:r>
            <a:r>
              <a:rPr lang="es-CO" sz="2700" dirty="0" smtClean="0"/>
              <a:t>táctiles </a:t>
            </a:r>
            <a:r>
              <a:rPr lang="es-CO" sz="2700" dirty="0"/>
              <a:t>e </a:t>
            </a:r>
            <a:r>
              <a:rPr lang="es-CO" sz="2700" dirty="0" smtClean="0"/>
              <a:t>irritativos</a:t>
            </a:r>
            <a:r>
              <a:rPr lang="es-CO" sz="2700" dirty="0"/>
              <a:t>), la mayor parte de la </a:t>
            </a:r>
            <a:r>
              <a:rPr lang="es-CO" sz="2700" dirty="0" smtClean="0"/>
              <a:t>secreción en el intestino delgado ocurre como respuesta </a:t>
            </a:r>
            <a:br>
              <a:rPr lang="es-CO" sz="2700" dirty="0" smtClean="0"/>
            </a:br>
            <a:r>
              <a:rPr lang="es-CO" sz="2700" dirty="0" smtClean="0"/>
              <a:t>a la presencia del quimo en el intestino. </a:t>
            </a:r>
            <a:br>
              <a:rPr lang="es-CO" sz="2700" dirty="0" smtClean="0"/>
            </a:br>
            <a:r>
              <a:rPr lang="es-CO" sz="2700" dirty="0" smtClean="0"/>
              <a:t>2</a:t>
            </a:r>
            <a:r>
              <a:rPr lang="es-CO" sz="2700" dirty="0"/>
              <a:t>. Regulación hormonal: secretina y </a:t>
            </a:r>
            <a:r>
              <a:rPr lang="es-CO" sz="2700" dirty="0" err="1" smtClean="0"/>
              <a:t>colecistocinina</a:t>
            </a:r>
            <a:r>
              <a:rPr lang="es-CO" sz="2700" dirty="0" smtClean="0"/>
              <a:t>.</a:t>
            </a:r>
            <a:r>
              <a:rPr lang="es-CO" sz="2800" dirty="0" smtClean="0"/>
              <a:t/>
            </a:r>
            <a:br>
              <a:rPr lang="es-CO" sz="2800" dirty="0" smtClean="0"/>
            </a:br>
            <a:r>
              <a:rPr lang="es-CO" sz="2800" dirty="0" smtClean="0"/>
              <a:t>. </a:t>
            </a:r>
            <a:r>
              <a:rPr lang="es-CO" sz="2800" dirty="0"/>
              <a:t/>
            </a:r>
            <a:br>
              <a:rPr lang="es-CO" sz="2800" dirty="0"/>
            </a:br>
            <a:r>
              <a:rPr lang="es-CO" sz="2800" dirty="0" smtClean="0"/>
              <a:t/>
            </a:r>
            <a:br>
              <a:rPr lang="es-CO" sz="2800" dirty="0" smtClean="0"/>
            </a:br>
            <a:r>
              <a:rPr lang="es-CO" sz="2800" dirty="0"/>
              <a:t/>
            </a:r>
            <a:br>
              <a:rPr lang="es-CO" sz="2800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83726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800"/>
              <a:t>Intestino delgado: digestión química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5306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800" dirty="0"/>
              <a:t>La </a:t>
            </a:r>
            <a:r>
              <a:rPr lang="es-ES" sz="2800" dirty="0">
                <a:solidFill>
                  <a:srgbClr val="CC9900"/>
                </a:solidFill>
              </a:rPr>
              <a:t>bilis</a:t>
            </a:r>
            <a:r>
              <a:rPr lang="es-ES" sz="2800" dirty="0"/>
              <a:t> y el </a:t>
            </a:r>
            <a:r>
              <a:rPr lang="es-ES" sz="2800" dirty="0">
                <a:solidFill>
                  <a:srgbClr val="CC9900"/>
                </a:solidFill>
              </a:rPr>
              <a:t>jugo pancreático</a:t>
            </a:r>
            <a:r>
              <a:rPr lang="es-ES" sz="2800" dirty="0"/>
              <a:t> vierten en el duodeno a través de la </a:t>
            </a:r>
            <a:r>
              <a:rPr lang="es-ES" sz="2800" dirty="0">
                <a:solidFill>
                  <a:srgbClr val="800080"/>
                </a:solidFill>
              </a:rPr>
              <a:t>ampolla de </a:t>
            </a:r>
            <a:r>
              <a:rPr lang="es-ES" sz="2800" dirty="0" err="1">
                <a:solidFill>
                  <a:srgbClr val="800080"/>
                </a:solidFill>
              </a:rPr>
              <a:t>Vater</a:t>
            </a:r>
            <a:r>
              <a:rPr lang="es-ES" sz="2800" dirty="0"/>
              <a:t>, donde se mezclan con el quimo. 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Las glándulas intestinales segregan </a:t>
            </a:r>
            <a:r>
              <a:rPr lang="es-ES" sz="2800" dirty="0">
                <a:solidFill>
                  <a:srgbClr val="CC9900"/>
                </a:solidFill>
              </a:rPr>
              <a:t>jugo intestinal</a:t>
            </a:r>
          </a:p>
        </p:txBody>
      </p:sp>
      <p:pic>
        <p:nvPicPr>
          <p:cNvPr id="66565" name="Picture 5" descr="intdelgado_ampolla_Va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733550"/>
            <a:ext cx="4932362" cy="3797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2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atomia-mascu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456723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51050" y="2852738"/>
            <a:ext cx="5348288" cy="701675"/>
          </a:xfrm>
          <a:prstGeom prst="rect">
            <a:avLst/>
          </a:prstGeom>
          <a:solidFill>
            <a:srgbClr val="9966FF">
              <a:alpha val="3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4000"/>
              <a:t>PERITONEO I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732588" y="6165850"/>
            <a:ext cx="2143125" cy="3968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000" b="1"/>
              <a:t>Leo Coscarelli</a:t>
            </a:r>
            <a:r>
              <a:rPr lang="es-ES" sz="2000" b="1">
                <a:solidFill>
                  <a:srgbClr val="CC3300"/>
                </a:solidFill>
              </a:rPr>
              <a:t> .-</a:t>
            </a:r>
            <a:endParaRPr lang="es-ES" sz="2000" b="1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Absorción: intestino delgado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800" dirty="0"/>
              <a:t>Paso de sustancias desde el tubo digestivo hacia la sangre y la linfa.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Diariamente se absorben 9 litros de agua que contienen 500 g de nutrientes.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Los nutrientes penetran en los capilares sanguíneos y confluyen en la vena porta, que los lleva al hígado.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Las grasas penetran en los vasos quilíferos y pasan a la red linfática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Las vellosidades y </a:t>
            </a:r>
            <a:r>
              <a:rPr lang="es-ES" sz="2800" dirty="0" err="1"/>
              <a:t>microvellosidades</a:t>
            </a:r>
            <a:r>
              <a:rPr lang="es-ES" sz="2800" dirty="0"/>
              <a:t> intestinales proporcionan una superficie de </a:t>
            </a:r>
            <a:r>
              <a:rPr lang="es-ES" sz="2800" dirty="0" smtClean="0"/>
              <a:t>absorción.</a:t>
            </a:r>
            <a:endParaRPr lang="es-E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2475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Intestino grueso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s-CO" u="sng" dirty="0"/>
              <a:t>Secreción de moco.</a:t>
            </a:r>
          </a:p>
          <a:p>
            <a:pPr marL="0" indent="0">
              <a:buNone/>
            </a:pPr>
            <a:r>
              <a:rPr lang="es-CO" dirty="0"/>
              <a:t>La mucosa del intestino grueso, al igual que la </a:t>
            </a:r>
            <a:r>
              <a:rPr lang="es-CO" dirty="0" smtClean="0"/>
              <a:t>del </a:t>
            </a:r>
            <a:r>
              <a:rPr lang="es-CO" dirty="0"/>
              <a:t>intestino delgado, está </a:t>
            </a:r>
            <a:r>
              <a:rPr lang="es-CO" dirty="0" smtClean="0"/>
              <a:t>revestida </a:t>
            </a:r>
            <a:r>
              <a:rPr lang="es-CO" dirty="0"/>
              <a:t>por criptas de </a:t>
            </a:r>
            <a:r>
              <a:rPr lang="es-CO" dirty="0" err="1"/>
              <a:t>Liberkühn</a:t>
            </a:r>
            <a:r>
              <a:rPr lang="es-CO" dirty="0"/>
              <a:t>, pero a </a:t>
            </a:r>
            <a:r>
              <a:rPr lang="es-CO" dirty="0" smtClean="0"/>
              <a:t>diferencia </a:t>
            </a:r>
            <a:r>
              <a:rPr lang="es-CO" dirty="0"/>
              <a:t>del anterior carece de </a:t>
            </a:r>
            <a:r>
              <a:rPr lang="es-CO" dirty="0" smtClean="0"/>
              <a:t>vellosidades y poseen pocas enzimas.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/>
              <a:t>Sus funciones son: </a:t>
            </a:r>
          </a:p>
          <a:p>
            <a:r>
              <a:rPr lang="es-CO" dirty="0" smtClean="0"/>
              <a:t>Evitar las </a:t>
            </a:r>
            <a:r>
              <a:rPr lang="es-CO" dirty="0"/>
              <a:t>excoriaciones de la mucosa. </a:t>
            </a:r>
          </a:p>
          <a:p>
            <a:r>
              <a:rPr lang="es-CO" dirty="0" smtClean="0"/>
              <a:t>Asegurar la </a:t>
            </a:r>
            <a:r>
              <a:rPr lang="es-CO" dirty="0"/>
              <a:t>cohesión del bolo fecal. </a:t>
            </a:r>
          </a:p>
          <a:p>
            <a:r>
              <a:rPr lang="es-CO" dirty="0" smtClean="0"/>
              <a:t>Proteger la </a:t>
            </a:r>
            <a:r>
              <a:rPr lang="es-CO" dirty="0"/>
              <a:t>mucosa contra la actividad bacteriana y por </a:t>
            </a:r>
            <a:r>
              <a:rPr lang="es-CO" dirty="0" smtClean="0"/>
              <a:t>su alcalinidad </a:t>
            </a:r>
            <a:r>
              <a:rPr lang="es-CO" dirty="0"/>
              <a:t>protege contra los </a:t>
            </a:r>
            <a:r>
              <a:rPr lang="es-CO" dirty="0" smtClean="0"/>
              <a:t>ácidos </a:t>
            </a:r>
            <a:r>
              <a:rPr lang="es-CO" dirty="0"/>
              <a:t>formados en el seno de la masa fecal. </a:t>
            </a:r>
            <a:r>
              <a:rPr lang="es-CO" dirty="0" smtClean="0"/>
              <a:t> 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53298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motilidad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u="sng" dirty="0" smtClean="0"/>
              <a:t>Post </a:t>
            </a:r>
            <a:r>
              <a:rPr lang="es-CO" u="sng" dirty="0" err="1" smtClean="0"/>
              <a:t>prandial</a:t>
            </a:r>
            <a:endParaRPr lang="es-CO" u="sng" dirty="0" smtClean="0"/>
          </a:p>
          <a:p>
            <a:endParaRPr lang="es-CO" u="sng" dirty="0" smtClean="0"/>
          </a:p>
          <a:p>
            <a:r>
              <a:rPr lang="es-CO" dirty="0" smtClean="0"/>
              <a:t>Mezclar el quimo con las secreciones digestivas para completar los procesos de </a:t>
            </a:r>
            <a:r>
              <a:rPr lang="es-CO" dirty="0" err="1" smtClean="0"/>
              <a:t>digestion</a:t>
            </a:r>
            <a:r>
              <a:rPr lang="es-CO" dirty="0" smtClean="0"/>
              <a:t> de 3 macronutrientes (hidratos de carbono, grasas y </a:t>
            </a:r>
            <a:r>
              <a:rPr lang="es-CO" dirty="0" err="1" smtClean="0"/>
              <a:t>proteinas</a:t>
            </a:r>
            <a:r>
              <a:rPr lang="es-CO" dirty="0" smtClean="0"/>
              <a:t>) </a:t>
            </a:r>
          </a:p>
          <a:p>
            <a:r>
              <a:rPr lang="es-CO" dirty="0" smtClean="0"/>
              <a:t>Agrupar la capa de quimo en intimo contacto con las micro vellosidades para facilitar la absorción.</a:t>
            </a:r>
          </a:p>
          <a:p>
            <a:r>
              <a:rPr lang="es-CO" dirty="0" smtClean="0"/>
              <a:t>Hacer progresar el contenido hacia el intestino grueso.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41187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Movimientos de segmentación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1340768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Contracciones que afectan a segmentos intestinales pequeños.</a:t>
            </a:r>
          </a:p>
          <a:p>
            <a:endParaRPr lang="es-CO" sz="2400" dirty="0"/>
          </a:p>
          <a:p>
            <a:r>
              <a:rPr lang="es-CO" sz="2400" dirty="0" smtClean="0"/>
              <a:t>Es lenta y rítmicas:</a:t>
            </a:r>
          </a:p>
          <a:p>
            <a:r>
              <a:rPr lang="es-CO" sz="2400" dirty="0" smtClean="0"/>
              <a:t>Contracción </a:t>
            </a:r>
          </a:p>
          <a:p>
            <a:r>
              <a:rPr lang="es-CO" sz="2400" dirty="0" smtClean="0"/>
              <a:t>Relajación</a:t>
            </a:r>
          </a:p>
          <a:p>
            <a:endParaRPr lang="es-CO" sz="2800" b="1" dirty="0"/>
          </a:p>
          <a:p>
            <a:r>
              <a:rPr lang="es-CO" sz="2800" b="1" dirty="0" smtClean="0"/>
              <a:t>Motilidad </a:t>
            </a:r>
            <a:r>
              <a:rPr lang="es-CO" sz="2800" b="1" dirty="0" err="1" smtClean="0"/>
              <a:t>interdigestiva</a:t>
            </a:r>
            <a:endParaRPr lang="es-CO" sz="2800" b="1" dirty="0" smtClean="0"/>
          </a:p>
          <a:p>
            <a:endParaRPr lang="es-CO" sz="2400" dirty="0" smtClean="0"/>
          </a:p>
          <a:p>
            <a:r>
              <a:rPr lang="es-CO" sz="2400" dirty="0" smtClean="0"/>
              <a:t>Luego de que todos los nutrientes hayan sido absorbidos.</a:t>
            </a:r>
          </a:p>
          <a:p>
            <a:r>
              <a:rPr lang="es-CO" sz="2400" dirty="0" smtClean="0"/>
              <a:t>Gran actividad peristáltica y que constituye a los complejos migratorios motores.</a:t>
            </a:r>
          </a:p>
          <a:p>
            <a:r>
              <a:rPr lang="es-CO" sz="2400" dirty="0" smtClean="0"/>
              <a:t>Se genera cada 75-90 min</a:t>
            </a:r>
            <a:endParaRPr lang="es-CO" sz="2400" dirty="0"/>
          </a:p>
          <a:p>
            <a:endParaRPr lang="es-CO" dirty="0" smtClean="0"/>
          </a:p>
          <a:p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83870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Intestino grueso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400" dirty="0" smtClean="0"/>
              <a:t>En </a:t>
            </a:r>
            <a:r>
              <a:rPr lang="es-ES" sz="2400" dirty="0"/>
              <a:t>él se produce absorción de agua e iones inorgánicos, y formación y eliminación de heces </a:t>
            </a:r>
            <a:r>
              <a:rPr lang="es-ES" sz="2400" dirty="0" smtClean="0"/>
              <a:t>fecales.</a:t>
            </a:r>
          </a:p>
          <a:p>
            <a:pPr>
              <a:lnSpc>
                <a:spcPct val="90000"/>
              </a:lnSpc>
            </a:pPr>
            <a:endParaRPr lang="es-ES" sz="2400" dirty="0"/>
          </a:p>
          <a:p>
            <a:pPr>
              <a:lnSpc>
                <a:spcPct val="90000"/>
              </a:lnSpc>
            </a:pPr>
            <a:r>
              <a:rPr lang="es-ES" sz="2400" dirty="0"/>
              <a:t>Contiene abundante flora bacteriana que fermenta residuos no digeridos, y sintetiza vitaminas K y B</a:t>
            </a:r>
          </a:p>
        </p:txBody>
      </p:sp>
      <p:pic>
        <p:nvPicPr>
          <p:cNvPr id="107526" name="Picture 6" descr="Intestino Grues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2047875"/>
            <a:ext cx="3810000" cy="35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7215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motilidad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La Contracción del ciego y del colon proximal son de tipo segmentario y su principal función es la mezcla mas que la propulsión a segmentos mas distales.</a:t>
            </a:r>
          </a:p>
          <a:p>
            <a:r>
              <a:rPr lang="es-CO" dirty="0" smtClean="0"/>
              <a:t>Favorece la absorción de: agua y electrolitos.</a:t>
            </a:r>
          </a:p>
          <a:p>
            <a:endParaRPr lang="es-CO" dirty="0" smtClean="0"/>
          </a:p>
          <a:p>
            <a:r>
              <a:rPr lang="es-CO" dirty="0" smtClean="0"/>
              <a:t>Segmento proximal: anti expulsión. </a:t>
            </a:r>
          </a:p>
          <a:p>
            <a:r>
              <a:rPr lang="es-CO" dirty="0" smtClean="0"/>
              <a:t>Segmento distal: expulsión del contenido.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290043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336704"/>
          </a:xfrm>
        </p:spPr>
        <p:txBody>
          <a:bodyPr>
            <a:normAutofit/>
          </a:bodyPr>
          <a:lstStyle/>
          <a:p>
            <a:r>
              <a:rPr lang="es-CO" dirty="0" smtClean="0"/>
              <a:t>Control de la motilidad</a:t>
            </a:r>
          </a:p>
          <a:p>
            <a:pPr marL="0" indent="0">
              <a:buNone/>
            </a:pPr>
            <a:r>
              <a:rPr lang="es-CO" sz="2800" dirty="0" smtClean="0"/>
              <a:t>Esta dada por los plexos nerviosos </a:t>
            </a:r>
            <a:r>
              <a:rPr lang="es-CO" sz="2800" dirty="0" err="1" smtClean="0"/>
              <a:t>intramurales</a:t>
            </a:r>
            <a:r>
              <a:rPr lang="es-CO" sz="2800" dirty="0" smtClean="0"/>
              <a:t> del sistema nervioso entérico. Y de la inervación extrínseca autónoma:</a:t>
            </a:r>
          </a:p>
          <a:p>
            <a:pPr marL="0" indent="0">
              <a:buNone/>
            </a:pPr>
            <a:r>
              <a:rPr lang="es-CO" sz="2800" dirty="0" smtClean="0"/>
              <a:t>Simpático: inhibe los movimientos del colon</a:t>
            </a:r>
          </a:p>
          <a:p>
            <a:pPr marL="0" indent="0">
              <a:buNone/>
            </a:pPr>
            <a:r>
              <a:rPr lang="es-CO" sz="2800" dirty="0" smtClean="0"/>
              <a:t>Parasimpático: motilidad de la colon proximal.</a:t>
            </a:r>
          </a:p>
          <a:p>
            <a:pPr marL="0" indent="0">
              <a:buNone/>
            </a:pPr>
            <a:endParaRPr lang="es-CO" sz="2800" dirty="0"/>
          </a:p>
          <a:p>
            <a:r>
              <a:rPr lang="es-CO" dirty="0" smtClean="0"/>
              <a:t>Reflejo </a:t>
            </a:r>
            <a:r>
              <a:rPr lang="es-CO" dirty="0" err="1" smtClean="0"/>
              <a:t>gastrocolico</a:t>
            </a:r>
            <a:endParaRPr lang="es-CO" dirty="0" smtClean="0"/>
          </a:p>
          <a:p>
            <a:pPr marL="0" indent="0">
              <a:buNone/>
            </a:pPr>
            <a:r>
              <a:rPr lang="es-CO" sz="2800" dirty="0" smtClean="0"/>
              <a:t>Genera un aumento de la actividad </a:t>
            </a:r>
            <a:r>
              <a:rPr lang="es-CO" sz="2800" dirty="0" err="1" smtClean="0"/>
              <a:t>segmentariay</a:t>
            </a:r>
            <a:r>
              <a:rPr lang="es-CO" sz="2800" dirty="0" smtClean="0"/>
              <a:t> en masa del colon, tras la entrada de alimento en el estomago.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5006560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28625" y="5715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800" b="1" dirty="0" smtClean="0">
                <a:solidFill>
                  <a:schemeClr val="accent2"/>
                </a:solidFill>
                <a:latin typeface="Comic Sans MS" pitchFamily="66" charset="0"/>
              </a:rPr>
              <a:t>Defecación</a:t>
            </a:r>
          </a:p>
          <a:p>
            <a:r>
              <a:rPr lang="es-ES_tradnl" sz="2000" b="1" dirty="0" smtClean="0">
                <a:latin typeface="Comic Sans MS" pitchFamily="66" charset="0"/>
              </a:rPr>
              <a:t>Se genera cuando el contenido del colon llega al recto, causando distención de este segmento.</a:t>
            </a:r>
            <a:endParaRPr lang="es-ES_tradnl" sz="2000" b="1" dirty="0">
              <a:latin typeface="Comic Sans MS" pitchFamily="66" charset="0"/>
            </a:endParaRP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626748"/>
              </p:ext>
            </p:extLst>
          </p:nvPr>
        </p:nvGraphicFramePr>
        <p:xfrm>
          <a:off x="62706" y="2060575"/>
          <a:ext cx="2855913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Imagen de mapa de bits" r:id="rId4" imgW="5174428" imgH="5570703" progId="PBrush">
                  <p:embed/>
                </p:oleObj>
              </mc:Choice>
              <mc:Fallback>
                <p:oleObj name="Imagen de mapa de bits" r:id="rId4" imgW="5174428" imgH="557070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" y="2060575"/>
                        <a:ext cx="2855913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468313" y="3789363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mic Sans MS" pitchFamily="66" charset="0"/>
              </a:rPr>
              <a:t>Recto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490663" y="2689351"/>
            <a:ext cx="7100888" cy="1720851"/>
            <a:chOff x="939" y="1453"/>
            <a:chExt cx="4473" cy="1084"/>
          </a:xfrm>
        </p:grpSpPr>
        <p:sp>
          <p:nvSpPr>
            <p:cNvPr id="3084" name="Freeform 9"/>
            <p:cNvSpPr>
              <a:spLocks/>
            </p:cNvSpPr>
            <p:nvPr/>
          </p:nvSpPr>
          <p:spPr bwMode="auto">
            <a:xfrm>
              <a:off x="1643" y="1770"/>
              <a:ext cx="223" cy="767"/>
            </a:xfrm>
            <a:custGeom>
              <a:avLst/>
              <a:gdLst>
                <a:gd name="T0" fmla="*/ 198 w 432"/>
                <a:gd name="T1" fmla="*/ 0 h 1440"/>
                <a:gd name="T2" fmla="*/ 223 w 432"/>
                <a:gd name="T3" fmla="*/ 128 h 1440"/>
                <a:gd name="T4" fmla="*/ 198 w 432"/>
                <a:gd name="T5" fmla="*/ 409 h 1440"/>
                <a:gd name="T6" fmla="*/ 124 w 432"/>
                <a:gd name="T7" fmla="*/ 588 h 1440"/>
                <a:gd name="T8" fmla="*/ 0 w 432"/>
                <a:gd name="T9" fmla="*/ 767 h 1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1440"/>
                <a:gd name="T17" fmla="*/ 432 w 432"/>
                <a:gd name="T18" fmla="*/ 1440 h 1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1440">
                  <a:moveTo>
                    <a:pt x="384" y="0"/>
                  </a:moveTo>
                  <a:cubicBezTo>
                    <a:pt x="408" y="56"/>
                    <a:pt x="432" y="112"/>
                    <a:pt x="432" y="240"/>
                  </a:cubicBezTo>
                  <a:cubicBezTo>
                    <a:pt x="432" y="368"/>
                    <a:pt x="416" y="624"/>
                    <a:pt x="384" y="768"/>
                  </a:cubicBezTo>
                  <a:cubicBezTo>
                    <a:pt x="352" y="912"/>
                    <a:pt x="304" y="992"/>
                    <a:pt x="240" y="1104"/>
                  </a:cubicBezTo>
                  <a:cubicBezTo>
                    <a:pt x="176" y="1216"/>
                    <a:pt x="40" y="1384"/>
                    <a:pt x="0" y="1440"/>
                  </a:cubicBezTo>
                </a:path>
              </a:pathLst>
            </a:custGeom>
            <a:noFill/>
            <a:ln w="57150">
              <a:solidFill>
                <a:srgbClr val="8CBE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auto">
            <a:xfrm>
              <a:off x="939" y="1939"/>
              <a:ext cx="527" cy="286"/>
            </a:xfrm>
            <a:custGeom>
              <a:avLst/>
              <a:gdLst>
                <a:gd name="T0" fmla="*/ 519 w 1024"/>
                <a:gd name="T1" fmla="*/ 0 h 536"/>
                <a:gd name="T2" fmla="*/ 519 w 1024"/>
                <a:gd name="T3" fmla="*/ 128 h 536"/>
                <a:gd name="T4" fmla="*/ 469 w 1024"/>
                <a:gd name="T5" fmla="*/ 231 h 536"/>
                <a:gd name="T6" fmla="*/ 420 w 1024"/>
                <a:gd name="T7" fmla="*/ 282 h 536"/>
                <a:gd name="T8" fmla="*/ 346 w 1024"/>
                <a:gd name="T9" fmla="*/ 256 h 536"/>
                <a:gd name="T10" fmla="*/ 321 w 1024"/>
                <a:gd name="T11" fmla="*/ 179 h 536"/>
                <a:gd name="T12" fmla="*/ 222 w 1024"/>
                <a:gd name="T13" fmla="*/ 102 h 536"/>
                <a:gd name="T14" fmla="*/ 74 w 1024"/>
                <a:gd name="T15" fmla="*/ 102 h 536"/>
                <a:gd name="T16" fmla="*/ 0 w 1024"/>
                <a:gd name="T17" fmla="*/ 102 h 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4"/>
                <a:gd name="T28" fmla="*/ 0 h 536"/>
                <a:gd name="T29" fmla="*/ 1024 w 1024"/>
                <a:gd name="T30" fmla="*/ 536 h 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4" h="536">
                  <a:moveTo>
                    <a:pt x="1008" y="0"/>
                  </a:moveTo>
                  <a:cubicBezTo>
                    <a:pt x="1016" y="84"/>
                    <a:pt x="1024" y="168"/>
                    <a:pt x="1008" y="240"/>
                  </a:cubicBezTo>
                  <a:cubicBezTo>
                    <a:pt x="992" y="312"/>
                    <a:pt x="944" y="384"/>
                    <a:pt x="912" y="432"/>
                  </a:cubicBezTo>
                  <a:cubicBezTo>
                    <a:pt x="880" y="480"/>
                    <a:pt x="856" y="520"/>
                    <a:pt x="816" y="528"/>
                  </a:cubicBezTo>
                  <a:cubicBezTo>
                    <a:pt x="776" y="536"/>
                    <a:pt x="704" y="512"/>
                    <a:pt x="672" y="480"/>
                  </a:cubicBezTo>
                  <a:cubicBezTo>
                    <a:pt x="640" y="448"/>
                    <a:pt x="664" y="384"/>
                    <a:pt x="624" y="336"/>
                  </a:cubicBezTo>
                  <a:cubicBezTo>
                    <a:pt x="584" y="288"/>
                    <a:pt x="512" y="216"/>
                    <a:pt x="432" y="192"/>
                  </a:cubicBezTo>
                  <a:cubicBezTo>
                    <a:pt x="352" y="168"/>
                    <a:pt x="216" y="192"/>
                    <a:pt x="144" y="192"/>
                  </a:cubicBezTo>
                  <a:cubicBezTo>
                    <a:pt x="72" y="192"/>
                    <a:pt x="24" y="192"/>
                    <a:pt x="0" y="192"/>
                  </a:cubicBezTo>
                </a:path>
              </a:pathLst>
            </a:custGeom>
            <a:noFill/>
            <a:ln w="57150">
              <a:solidFill>
                <a:srgbClr val="8CBE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086" name="Text Box 12"/>
            <p:cNvSpPr txBox="1">
              <a:spLocks noChangeArrowheads="1"/>
            </p:cNvSpPr>
            <p:nvPr/>
          </p:nvSpPr>
          <p:spPr bwMode="auto">
            <a:xfrm>
              <a:off x="1866" y="1453"/>
              <a:ext cx="354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000" dirty="0">
                  <a:latin typeface="Comic Sans MS" pitchFamily="66" charset="0"/>
                </a:rPr>
                <a:t>1. Los movimientos en masa llenan el recto</a:t>
              </a:r>
            </a:p>
            <a:p>
              <a:r>
                <a:rPr lang="es-ES" sz="2000" dirty="0">
                  <a:latin typeface="Comic Sans MS" pitchFamily="66" charset="0"/>
                </a:rPr>
                <a:t>2. Abren el esfínter interno</a:t>
              </a:r>
            </a:p>
            <a:p>
              <a:r>
                <a:rPr lang="es-ES" sz="2000" dirty="0">
                  <a:latin typeface="Comic Sans MS" pitchFamily="66" charset="0"/>
                </a:rPr>
                <a:t>3. Sentimos necesidad de defecar (voluntario)</a:t>
              </a:r>
            </a:p>
          </p:txBody>
        </p:sp>
      </p:grpSp>
      <p:sp>
        <p:nvSpPr>
          <p:cNvPr id="3078" name="Oval 13"/>
          <p:cNvSpPr>
            <a:spLocks noChangeArrowheads="1"/>
          </p:cNvSpPr>
          <p:nvPr/>
        </p:nvSpPr>
        <p:spPr bwMode="auto">
          <a:xfrm>
            <a:off x="1376363" y="4106863"/>
            <a:ext cx="2873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079" name="Oval 14"/>
          <p:cNvSpPr>
            <a:spLocks noChangeArrowheads="1"/>
          </p:cNvSpPr>
          <p:nvPr/>
        </p:nvSpPr>
        <p:spPr bwMode="auto">
          <a:xfrm>
            <a:off x="1377950" y="4408488"/>
            <a:ext cx="287338" cy="73025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080" name="Line 15"/>
          <p:cNvSpPr>
            <a:spLocks noChangeShapeType="1"/>
          </p:cNvSpPr>
          <p:nvPr/>
        </p:nvSpPr>
        <p:spPr bwMode="auto">
          <a:xfrm>
            <a:off x="1619250" y="4149725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81" name="Line 16"/>
          <p:cNvSpPr>
            <a:spLocks noChangeShapeType="1"/>
          </p:cNvSpPr>
          <p:nvPr/>
        </p:nvSpPr>
        <p:spPr bwMode="auto">
          <a:xfrm>
            <a:off x="1547813" y="45085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82" name="Text Box 17"/>
          <p:cNvSpPr txBox="1">
            <a:spLocks noChangeArrowheads="1"/>
          </p:cNvSpPr>
          <p:nvPr/>
        </p:nvSpPr>
        <p:spPr bwMode="auto">
          <a:xfrm>
            <a:off x="2195513" y="4221163"/>
            <a:ext cx="547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>
                <a:latin typeface="Comic Sans MS" pitchFamily="66" charset="0"/>
              </a:rPr>
              <a:t>Esfínter anal </a:t>
            </a:r>
            <a:r>
              <a:rPr lang="es-ES" sz="1800">
                <a:solidFill>
                  <a:srgbClr val="FF0000"/>
                </a:solidFill>
                <a:latin typeface="Comic Sans MS" pitchFamily="66" charset="0"/>
              </a:rPr>
              <a:t>interno</a:t>
            </a:r>
            <a:r>
              <a:rPr lang="es-ES" sz="1800">
                <a:latin typeface="Comic Sans MS" pitchFamily="66" charset="0"/>
              </a:rPr>
              <a:t> (músculo liso). Involuntario</a:t>
            </a:r>
          </a:p>
        </p:txBody>
      </p:sp>
      <p:sp>
        <p:nvSpPr>
          <p:cNvPr id="3083" name="Text Box 18"/>
          <p:cNvSpPr txBox="1">
            <a:spLocks noChangeArrowheads="1"/>
          </p:cNvSpPr>
          <p:nvPr/>
        </p:nvSpPr>
        <p:spPr bwMode="auto">
          <a:xfrm>
            <a:off x="2195513" y="4587875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 dirty="0">
                <a:latin typeface="Comic Sans MS" pitchFamily="66" charset="0"/>
              </a:rPr>
              <a:t>Esfínter anal </a:t>
            </a:r>
            <a:r>
              <a:rPr lang="es-ES" sz="1800" dirty="0">
                <a:solidFill>
                  <a:srgbClr val="FF0000"/>
                </a:solidFill>
                <a:latin typeface="Comic Sans MS" pitchFamily="66" charset="0"/>
              </a:rPr>
              <a:t>externo</a:t>
            </a:r>
            <a:r>
              <a:rPr lang="es-ES" sz="1800" dirty="0">
                <a:latin typeface="Comic Sans MS" pitchFamily="66" charset="0"/>
              </a:rPr>
              <a:t> (músculo esquelético). Voluntario</a:t>
            </a:r>
          </a:p>
        </p:txBody>
      </p:sp>
    </p:spTree>
    <p:extLst>
      <p:ext uri="{BB962C8B-B14F-4D97-AF65-F5344CB8AC3E}">
        <p14:creationId xmlns:p14="http://schemas.microsoft.com/office/powerpoint/2010/main" val="37320655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Heces fecales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106863" cy="44211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2400" dirty="0"/>
              <a:t>Formadas por restos de alimentos no absorbidos (celulosa), células del epitelio intestinal, y bacterias </a:t>
            </a:r>
            <a:r>
              <a:rPr lang="es-ES" sz="2400" dirty="0" smtClean="0"/>
              <a:t>intestinales</a:t>
            </a:r>
          </a:p>
          <a:p>
            <a:pPr>
              <a:lnSpc>
                <a:spcPct val="80000"/>
              </a:lnSpc>
            </a:pPr>
            <a:endParaRPr lang="es-ES" sz="2400" dirty="0"/>
          </a:p>
          <a:p>
            <a:pPr>
              <a:lnSpc>
                <a:spcPct val="80000"/>
              </a:lnSpc>
            </a:pPr>
            <a:r>
              <a:rPr lang="es-ES" sz="2400" dirty="0"/>
              <a:t>Presentan olor característico debido a la fermentación pútrida de las </a:t>
            </a:r>
            <a:r>
              <a:rPr lang="es-ES" sz="2400" dirty="0" smtClean="0"/>
              <a:t>proteínas.</a:t>
            </a:r>
          </a:p>
          <a:p>
            <a:pPr>
              <a:lnSpc>
                <a:spcPct val="80000"/>
              </a:lnSpc>
            </a:pPr>
            <a:endParaRPr lang="es-ES" sz="2400" dirty="0"/>
          </a:p>
          <a:p>
            <a:pPr>
              <a:lnSpc>
                <a:spcPct val="80000"/>
              </a:lnSpc>
            </a:pPr>
            <a:r>
              <a:rPr lang="es-ES" sz="2400" dirty="0"/>
              <a:t>Su forma depende del tiempo que pasan en el </a:t>
            </a:r>
            <a:r>
              <a:rPr lang="es-ES" sz="2400" dirty="0" smtClean="0"/>
              <a:t>colon </a:t>
            </a:r>
            <a:endParaRPr lang="es-ES" sz="2400" dirty="0"/>
          </a:p>
        </p:txBody>
      </p:sp>
      <p:pic>
        <p:nvPicPr>
          <p:cNvPr id="113669" name="Picture 5" descr="escala_he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1550" y="1412875"/>
            <a:ext cx="3651250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5881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TRASTORNOS GASTROINTESTINALES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523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Freeform 16"/>
          <p:cNvSpPr>
            <a:spLocks/>
          </p:cNvSpPr>
          <p:nvPr/>
        </p:nvSpPr>
        <p:spPr bwMode="auto">
          <a:xfrm>
            <a:off x="5795963" y="5805488"/>
            <a:ext cx="684212" cy="144462"/>
          </a:xfrm>
          <a:custGeom>
            <a:avLst/>
            <a:gdLst>
              <a:gd name="T0" fmla="*/ 0 w 431"/>
              <a:gd name="T1" fmla="*/ 229332631 h 91"/>
              <a:gd name="T2" fmla="*/ 914815256 w 431"/>
              <a:gd name="T3" fmla="*/ 0 h 91"/>
              <a:gd name="T4" fmla="*/ 1028222999 w 431"/>
              <a:gd name="T5" fmla="*/ 229332631 h 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" h="91">
                <a:moveTo>
                  <a:pt x="0" y="91"/>
                </a:moveTo>
                <a:cubicBezTo>
                  <a:pt x="147" y="45"/>
                  <a:pt x="295" y="0"/>
                  <a:pt x="363" y="0"/>
                </a:cubicBezTo>
                <a:cubicBezTo>
                  <a:pt x="431" y="0"/>
                  <a:pt x="419" y="45"/>
                  <a:pt x="408" y="91"/>
                </a:cubicBezTo>
              </a:path>
            </a:pathLst>
          </a:custGeom>
          <a:noFill/>
          <a:ln w="762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19" name="Freeform 15"/>
          <p:cNvSpPr>
            <a:spLocks/>
          </p:cNvSpPr>
          <p:nvPr/>
        </p:nvSpPr>
        <p:spPr bwMode="auto">
          <a:xfrm>
            <a:off x="5508625" y="2973388"/>
            <a:ext cx="1127125" cy="1608137"/>
          </a:xfrm>
          <a:custGeom>
            <a:avLst/>
            <a:gdLst>
              <a:gd name="T0" fmla="*/ 0 w 710"/>
              <a:gd name="T1" fmla="*/ 839210977 h 1013"/>
              <a:gd name="T2" fmla="*/ 342741250 w 710"/>
              <a:gd name="T3" fmla="*/ 151209328 h 1013"/>
              <a:gd name="T4" fmla="*/ 1257558763 w 710"/>
              <a:gd name="T5" fmla="*/ 151209328 h 1013"/>
              <a:gd name="T6" fmla="*/ 1713706250 w 710"/>
              <a:gd name="T7" fmla="*/ 1066024969 h 1013"/>
              <a:gd name="T8" fmla="*/ 1713706250 w 710"/>
              <a:gd name="T9" fmla="*/ 1754028205 h 1013"/>
              <a:gd name="T10" fmla="*/ 1484372825 w 710"/>
              <a:gd name="T11" fmla="*/ 2147483647 h 10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10" h="1013">
                <a:moveTo>
                  <a:pt x="0" y="333"/>
                </a:moveTo>
                <a:cubicBezTo>
                  <a:pt x="26" y="219"/>
                  <a:pt x="53" y="105"/>
                  <a:pt x="136" y="60"/>
                </a:cubicBezTo>
                <a:cubicBezTo>
                  <a:pt x="219" y="15"/>
                  <a:pt x="408" y="0"/>
                  <a:pt x="499" y="60"/>
                </a:cubicBezTo>
                <a:cubicBezTo>
                  <a:pt x="590" y="120"/>
                  <a:pt x="650" y="317"/>
                  <a:pt x="680" y="423"/>
                </a:cubicBezTo>
                <a:cubicBezTo>
                  <a:pt x="710" y="529"/>
                  <a:pt x="695" y="598"/>
                  <a:pt x="680" y="696"/>
                </a:cubicBezTo>
                <a:cubicBezTo>
                  <a:pt x="665" y="794"/>
                  <a:pt x="627" y="903"/>
                  <a:pt x="589" y="1013"/>
                </a:cubicBezTo>
              </a:path>
            </a:pathLst>
          </a:custGeom>
          <a:noFill/>
          <a:ln w="76200" cmpd="sng">
            <a:solidFill>
              <a:srgbClr val="3333FF">
                <a:alpha val="76077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4721225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3200" dirty="0"/>
              <a:t>PERITONEO - Definición</a:t>
            </a:r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5364163" y="1989138"/>
            <a:ext cx="268287" cy="1314450"/>
          </a:xfrm>
          <a:custGeom>
            <a:avLst/>
            <a:gdLst>
              <a:gd name="T0" fmla="*/ 410783909 w 169"/>
              <a:gd name="T1" fmla="*/ 15120938 h 828"/>
              <a:gd name="T2" fmla="*/ 337700308 w 169"/>
              <a:gd name="T3" fmla="*/ 136088438 h 828"/>
              <a:gd name="T4" fmla="*/ 70564243 w 169"/>
              <a:gd name="T5" fmla="*/ 546874700 h 828"/>
              <a:gd name="T6" fmla="*/ 0 w 169"/>
              <a:gd name="T7" fmla="*/ 642640638 h 828"/>
              <a:gd name="T8" fmla="*/ 277216671 w 169"/>
              <a:gd name="T9" fmla="*/ 2086689375 h 8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" h="828">
                <a:moveTo>
                  <a:pt x="163" y="6"/>
                </a:moveTo>
                <a:cubicBezTo>
                  <a:pt x="140" y="72"/>
                  <a:pt x="169" y="0"/>
                  <a:pt x="134" y="54"/>
                </a:cubicBezTo>
                <a:cubicBezTo>
                  <a:pt x="93" y="116"/>
                  <a:pt x="85" y="160"/>
                  <a:pt x="28" y="217"/>
                </a:cubicBezTo>
                <a:cubicBezTo>
                  <a:pt x="17" y="253"/>
                  <a:pt x="28" y="242"/>
                  <a:pt x="0" y="255"/>
                </a:cubicBezTo>
                <a:lnTo>
                  <a:pt x="110" y="828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6264275" y="836613"/>
            <a:ext cx="744538" cy="5400675"/>
          </a:xfrm>
          <a:custGeom>
            <a:avLst/>
            <a:gdLst>
              <a:gd name="T0" fmla="*/ 514112220 w 469"/>
              <a:gd name="T1" fmla="*/ 0 h 3402"/>
              <a:gd name="T2" fmla="*/ 57964426 w 469"/>
              <a:gd name="T3" fmla="*/ 801409688 h 3402"/>
              <a:gd name="T4" fmla="*/ 171370740 w 469"/>
              <a:gd name="T5" fmla="*/ 1370965000 h 3402"/>
              <a:gd name="T6" fmla="*/ 627520121 w 469"/>
              <a:gd name="T7" fmla="*/ 1943041263 h 3402"/>
              <a:gd name="T8" fmla="*/ 972780966 w 469"/>
              <a:gd name="T9" fmla="*/ 2147483647 h 3402"/>
              <a:gd name="T10" fmla="*/ 856853700 w 469"/>
              <a:gd name="T11" fmla="*/ 2147483647 h 3402"/>
              <a:gd name="T12" fmla="*/ 400705907 w 469"/>
              <a:gd name="T13" fmla="*/ 2147483647 h 3402"/>
              <a:gd name="T14" fmla="*/ 514112220 w 469"/>
              <a:gd name="T15" fmla="*/ 2147483647 h 3402"/>
              <a:gd name="T16" fmla="*/ 1086188867 w 469"/>
              <a:gd name="T17" fmla="*/ 2147483647 h 3402"/>
              <a:gd name="T18" fmla="*/ 1086188867 w 469"/>
              <a:gd name="T19" fmla="*/ 2147483647 h 3402"/>
              <a:gd name="T20" fmla="*/ 627520121 w 469"/>
              <a:gd name="T21" fmla="*/ 2147483647 h 34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9" h="3402">
                <a:moveTo>
                  <a:pt x="204" y="0"/>
                </a:moveTo>
                <a:cubicBezTo>
                  <a:pt x="125" y="113"/>
                  <a:pt x="46" y="227"/>
                  <a:pt x="23" y="318"/>
                </a:cubicBezTo>
                <a:cubicBezTo>
                  <a:pt x="0" y="409"/>
                  <a:pt x="30" y="469"/>
                  <a:pt x="68" y="544"/>
                </a:cubicBezTo>
                <a:cubicBezTo>
                  <a:pt x="106" y="619"/>
                  <a:pt x="196" y="665"/>
                  <a:pt x="249" y="771"/>
                </a:cubicBezTo>
                <a:cubicBezTo>
                  <a:pt x="302" y="877"/>
                  <a:pt x="371" y="1020"/>
                  <a:pt x="386" y="1179"/>
                </a:cubicBezTo>
                <a:cubicBezTo>
                  <a:pt x="401" y="1338"/>
                  <a:pt x="378" y="1558"/>
                  <a:pt x="340" y="1724"/>
                </a:cubicBezTo>
                <a:cubicBezTo>
                  <a:pt x="302" y="1890"/>
                  <a:pt x="182" y="2033"/>
                  <a:pt x="159" y="2177"/>
                </a:cubicBezTo>
                <a:cubicBezTo>
                  <a:pt x="136" y="2321"/>
                  <a:pt x="159" y="2465"/>
                  <a:pt x="204" y="2586"/>
                </a:cubicBezTo>
                <a:cubicBezTo>
                  <a:pt x="249" y="2707"/>
                  <a:pt x="393" y="2797"/>
                  <a:pt x="431" y="2903"/>
                </a:cubicBezTo>
                <a:cubicBezTo>
                  <a:pt x="469" y="3009"/>
                  <a:pt x="461" y="3138"/>
                  <a:pt x="431" y="3221"/>
                </a:cubicBezTo>
                <a:cubicBezTo>
                  <a:pt x="401" y="3304"/>
                  <a:pt x="325" y="3353"/>
                  <a:pt x="249" y="3402"/>
                </a:cubicBezTo>
              </a:path>
            </a:pathLst>
          </a:custGeom>
          <a:noFill/>
          <a:ln w="76200" cmpd="sng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5519738" y="5084763"/>
            <a:ext cx="1212850" cy="1081087"/>
            <a:chOff x="3477" y="3203"/>
            <a:chExt cx="764" cy="681"/>
          </a:xfrm>
        </p:grpSpPr>
        <p:sp>
          <p:nvSpPr>
            <p:cNvPr id="3091" name="Freeform 8"/>
            <p:cNvSpPr>
              <a:spLocks/>
            </p:cNvSpPr>
            <p:nvPr/>
          </p:nvSpPr>
          <p:spPr bwMode="auto">
            <a:xfrm>
              <a:off x="3477" y="3203"/>
              <a:ext cx="764" cy="681"/>
            </a:xfrm>
            <a:custGeom>
              <a:avLst/>
              <a:gdLst>
                <a:gd name="T0" fmla="*/ 38 w 764"/>
                <a:gd name="T1" fmla="*/ 409 h 681"/>
                <a:gd name="T2" fmla="*/ 265 w 764"/>
                <a:gd name="T3" fmla="*/ 409 h 681"/>
                <a:gd name="T4" fmla="*/ 401 w 764"/>
                <a:gd name="T5" fmla="*/ 136 h 681"/>
                <a:gd name="T6" fmla="*/ 537 w 764"/>
                <a:gd name="T7" fmla="*/ 0 h 681"/>
                <a:gd name="T8" fmla="*/ 764 w 764"/>
                <a:gd name="T9" fmla="*/ 136 h 681"/>
                <a:gd name="T10" fmla="*/ 537 w 764"/>
                <a:gd name="T11" fmla="*/ 454 h 681"/>
                <a:gd name="T12" fmla="*/ 492 w 764"/>
                <a:gd name="T13" fmla="*/ 545 h 681"/>
                <a:gd name="T14" fmla="*/ 310 w 764"/>
                <a:gd name="T15" fmla="*/ 590 h 681"/>
                <a:gd name="T16" fmla="*/ 174 w 764"/>
                <a:gd name="T17" fmla="*/ 681 h 681"/>
                <a:gd name="T18" fmla="*/ 38 w 764"/>
                <a:gd name="T19" fmla="*/ 590 h 681"/>
                <a:gd name="T20" fmla="*/ 38 w 764"/>
                <a:gd name="T21" fmla="*/ 409 h 6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4" h="681">
                  <a:moveTo>
                    <a:pt x="38" y="409"/>
                  </a:moveTo>
                  <a:cubicBezTo>
                    <a:pt x="76" y="379"/>
                    <a:pt x="205" y="455"/>
                    <a:pt x="265" y="409"/>
                  </a:cubicBezTo>
                  <a:cubicBezTo>
                    <a:pt x="325" y="363"/>
                    <a:pt x="356" y="204"/>
                    <a:pt x="401" y="136"/>
                  </a:cubicBezTo>
                  <a:cubicBezTo>
                    <a:pt x="446" y="68"/>
                    <a:pt x="477" y="0"/>
                    <a:pt x="537" y="0"/>
                  </a:cubicBezTo>
                  <a:cubicBezTo>
                    <a:pt x="597" y="0"/>
                    <a:pt x="764" y="60"/>
                    <a:pt x="764" y="136"/>
                  </a:cubicBezTo>
                  <a:cubicBezTo>
                    <a:pt x="764" y="212"/>
                    <a:pt x="582" y="386"/>
                    <a:pt x="537" y="454"/>
                  </a:cubicBezTo>
                  <a:cubicBezTo>
                    <a:pt x="492" y="522"/>
                    <a:pt x="530" y="522"/>
                    <a:pt x="492" y="545"/>
                  </a:cubicBezTo>
                  <a:cubicBezTo>
                    <a:pt x="454" y="568"/>
                    <a:pt x="363" y="567"/>
                    <a:pt x="310" y="590"/>
                  </a:cubicBezTo>
                  <a:cubicBezTo>
                    <a:pt x="257" y="613"/>
                    <a:pt x="219" y="681"/>
                    <a:pt x="174" y="681"/>
                  </a:cubicBezTo>
                  <a:cubicBezTo>
                    <a:pt x="129" y="681"/>
                    <a:pt x="68" y="635"/>
                    <a:pt x="38" y="590"/>
                  </a:cubicBezTo>
                  <a:cubicBezTo>
                    <a:pt x="8" y="545"/>
                    <a:pt x="0" y="439"/>
                    <a:pt x="38" y="409"/>
                  </a:cubicBezTo>
                  <a:close/>
                </a:path>
              </a:pathLst>
            </a:custGeom>
            <a:solidFill>
              <a:srgbClr val="FFFF99">
                <a:alpha val="3098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092" name="Oval 9"/>
            <p:cNvSpPr>
              <a:spLocks noChangeArrowheads="1"/>
            </p:cNvSpPr>
            <p:nvPr/>
          </p:nvSpPr>
          <p:spPr bwMode="auto">
            <a:xfrm rot="2021404">
              <a:off x="3515" y="3685"/>
              <a:ext cx="182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21516" name="Freeform 12"/>
          <p:cNvSpPr>
            <a:spLocks/>
          </p:cNvSpPr>
          <p:nvPr/>
        </p:nvSpPr>
        <p:spPr bwMode="auto">
          <a:xfrm>
            <a:off x="5508625" y="3284538"/>
            <a:ext cx="1079500" cy="865187"/>
          </a:xfrm>
          <a:custGeom>
            <a:avLst/>
            <a:gdLst>
              <a:gd name="T0" fmla="*/ 0 w 680"/>
              <a:gd name="T1" fmla="*/ 0 h 545"/>
              <a:gd name="T2" fmla="*/ 113407825 w 680"/>
              <a:gd name="T3" fmla="*/ 572074344 h 545"/>
              <a:gd name="T4" fmla="*/ 685482500 w 680"/>
              <a:gd name="T5" fmla="*/ 914815396 h 545"/>
              <a:gd name="T6" fmla="*/ 1141631575 w 680"/>
              <a:gd name="T7" fmla="*/ 1030742517 h 545"/>
              <a:gd name="T8" fmla="*/ 1713706250 w 680"/>
              <a:gd name="T9" fmla="*/ 1373483569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0" h="545">
                <a:moveTo>
                  <a:pt x="0" y="0"/>
                </a:moveTo>
                <a:cubicBezTo>
                  <a:pt x="0" y="83"/>
                  <a:pt x="0" y="167"/>
                  <a:pt x="45" y="227"/>
                </a:cubicBezTo>
                <a:cubicBezTo>
                  <a:pt x="90" y="287"/>
                  <a:pt x="204" y="333"/>
                  <a:pt x="272" y="363"/>
                </a:cubicBezTo>
                <a:cubicBezTo>
                  <a:pt x="340" y="393"/>
                  <a:pt x="385" y="379"/>
                  <a:pt x="453" y="409"/>
                </a:cubicBezTo>
                <a:cubicBezTo>
                  <a:pt x="521" y="439"/>
                  <a:pt x="600" y="492"/>
                  <a:pt x="680" y="54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17" name="Freeform 13"/>
          <p:cNvSpPr>
            <a:spLocks/>
          </p:cNvSpPr>
          <p:nvPr/>
        </p:nvSpPr>
        <p:spPr bwMode="auto">
          <a:xfrm>
            <a:off x="5351463" y="3284538"/>
            <a:ext cx="157162" cy="2520950"/>
          </a:xfrm>
          <a:custGeom>
            <a:avLst/>
            <a:gdLst>
              <a:gd name="T0" fmla="*/ 249493881 w 99"/>
              <a:gd name="T1" fmla="*/ 0 h 1588"/>
              <a:gd name="T2" fmla="*/ 133567063 w 99"/>
              <a:gd name="T3" fmla="*/ 1144150938 h 1588"/>
              <a:gd name="T4" fmla="*/ 20161186 w 99"/>
              <a:gd name="T5" fmla="*/ 2147483647 h 1588"/>
              <a:gd name="T6" fmla="*/ 249493881 w 99"/>
              <a:gd name="T7" fmla="*/ 2147483647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" h="1588">
                <a:moveTo>
                  <a:pt x="99" y="0"/>
                </a:moveTo>
                <a:cubicBezTo>
                  <a:pt x="83" y="144"/>
                  <a:pt x="68" y="288"/>
                  <a:pt x="53" y="454"/>
                </a:cubicBezTo>
                <a:cubicBezTo>
                  <a:pt x="38" y="620"/>
                  <a:pt x="0" y="809"/>
                  <a:pt x="8" y="998"/>
                </a:cubicBezTo>
                <a:cubicBezTo>
                  <a:pt x="16" y="1187"/>
                  <a:pt x="57" y="1387"/>
                  <a:pt x="99" y="1588"/>
                </a:cubicBezTo>
              </a:path>
            </a:pathLst>
          </a:custGeom>
          <a:noFill/>
          <a:ln w="5715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21" name="Freeform 17"/>
          <p:cNvSpPr>
            <a:spLocks/>
          </p:cNvSpPr>
          <p:nvPr/>
        </p:nvSpPr>
        <p:spPr bwMode="auto">
          <a:xfrm>
            <a:off x="5424488" y="3105150"/>
            <a:ext cx="660400" cy="2700338"/>
          </a:xfrm>
          <a:custGeom>
            <a:avLst/>
            <a:gdLst>
              <a:gd name="T0" fmla="*/ 1048385000 w 416"/>
              <a:gd name="T1" fmla="*/ 57964398 h 1701"/>
              <a:gd name="T2" fmla="*/ 703124388 w 416"/>
              <a:gd name="T3" fmla="*/ 57964398 h 1701"/>
              <a:gd name="T4" fmla="*/ 360383138 w 416"/>
              <a:gd name="T5" fmla="*/ 400705712 h 1701"/>
              <a:gd name="T6" fmla="*/ 246975313 w 416"/>
              <a:gd name="T7" fmla="*/ 1086188339 h 1701"/>
              <a:gd name="T8" fmla="*/ 133569075 w 416"/>
              <a:gd name="T9" fmla="*/ 2114412279 h 1701"/>
              <a:gd name="T10" fmla="*/ 17641888 w 416"/>
              <a:gd name="T11" fmla="*/ 2147483647 h 1701"/>
              <a:gd name="T12" fmla="*/ 246975313 w 416"/>
              <a:gd name="T13" fmla="*/ 2147483647 h 1701"/>
              <a:gd name="T14" fmla="*/ 819051575 w 416"/>
              <a:gd name="T15" fmla="*/ 2147483647 h 17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6" h="1701">
                <a:moveTo>
                  <a:pt x="416" y="23"/>
                </a:moveTo>
                <a:cubicBezTo>
                  <a:pt x="370" y="11"/>
                  <a:pt x="325" y="0"/>
                  <a:pt x="279" y="23"/>
                </a:cubicBezTo>
                <a:cubicBezTo>
                  <a:pt x="233" y="46"/>
                  <a:pt x="173" y="91"/>
                  <a:pt x="143" y="159"/>
                </a:cubicBezTo>
                <a:cubicBezTo>
                  <a:pt x="113" y="227"/>
                  <a:pt x="113" y="318"/>
                  <a:pt x="98" y="431"/>
                </a:cubicBezTo>
                <a:cubicBezTo>
                  <a:pt x="83" y="544"/>
                  <a:pt x="68" y="718"/>
                  <a:pt x="53" y="839"/>
                </a:cubicBezTo>
                <a:cubicBezTo>
                  <a:pt x="38" y="960"/>
                  <a:pt x="0" y="1036"/>
                  <a:pt x="7" y="1157"/>
                </a:cubicBezTo>
                <a:cubicBezTo>
                  <a:pt x="14" y="1278"/>
                  <a:pt x="45" y="1474"/>
                  <a:pt x="98" y="1565"/>
                </a:cubicBezTo>
                <a:cubicBezTo>
                  <a:pt x="151" y="1656"/>
                  <a:pt x="238" y="1678"/>
                  <a:pt x="325" y="1701"/>
                </a:cubicBezTo>
              </a:path>
            </a:pathLst>
          </a:custGeom>
          <a:noFill/>
          <a:ln w="76200" cmpd="sng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22" name="Freeform 18"/>
          <p:cNvSpPr>
            <a:spLocks/>
          </p:cNvSpPr>
          <p:nvPr/>
        </p:nvSpPr>
        <p:spPr bwMode="auto">
          <a:xfrm>
            <a:off x="5940425" y="3141663"/>
            <a:ext cx="503238" cy="2687637"/>
          </a:xfrm>
          <a:custGeom>
            <a:avLst/>
            <a:gdLst>
              <a:gd name="T0" fmla="*/ 0 w 317"/>
              <a:gd name="T1" fmla="*/ 2147483647 h 1693"/>
              <a:gd name="T2" fmla="*/ 229335240 w 317"/>
              <a:gd name="T3" fmla="*/ 2147483647 h 1693"/>
              <a:gd name="T4" fmla="*/ 572076831 w 317"/>
              <a:gd name="T5" fmla="*/ 2147483647 h 1693"/>
              <a:gd name="T6" fmla="*/ 685483181 w 317"/>
              <a:gd name="T7" fmla="*/ 2147483647 h 1693"/>
              <a:gd name="T8" fmla="*/ 685483181 w 317"/>
              <a:gd name="T9" fmla="*/ 2147483647 h 1693"/>
              <a:gd name="T10" fmla="*/ 798891119 w 317"/>
              <a:gd name="T11" fmla="*/ 1484370961 h 1693"/>
              <a:gd name="T12" fmla="*/ 685483181 w 317"/>
              <a:gd name="T13" fmla="*/ 569555207 h 1693"/>
              <a:gd name="T14" fmla="*/ 456149528 w 317"/>
              <a:gd name="T15" fmla="*/ 113406216 h 1693"/>
              <a:gd name="T16" fmla="*/ 229335240 w 317"/>
              <a:gd name="T17" fmla="*/ 0 h 16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7" h="1693">
                <a:moveTo>
                  <a:pt x="0" y="1678"/>
                </a:moveTo>
                <a:cubicBezTo>
                  <a:pt x="26" y="1685"/>
                  <a:pt x="53" y="1693"/>
                  <a:pt x="91" y="1678"/>
                </a:cubicBezTo>
                <a:cubicBezTo>
                  <a:pt x="129" y="1663"/>
                  <a:pt x="197" y="1663"/>
                  <a:pt x="227" y="1587"/>
                </a:cubicBezTo>
                <a:cubicBezTo>
                  <a:pt x="257" y="1511"/>
                  <a:pt x="265" y="1337"/>
                  <a:pt x="272" y="1224"/>
                </a:cubicBezTo>
                <a:cubicBezTo>
                  <a:pt x="279" y="1111"/>
                  <a:pt x="265" y="1013"/>
                  <a:pt x="272" y="907"/>
                </a:cubicBezTo>
                <a:cubicBezTo>
                  <a:pt x="279" y="801"/>
                  <a:pt x="317" y="702"/>
                  <a:pt x="317" y="589"/>
                </a:cubicBezTo>
                <a:cubicBezTo>
                  <a:pt x="317" y="476"/>
                  <a:pt x="295" y="317"/>
                  <a:pt x="272" y="226"/>
                </a:cubicBezTo>
                <a:cubicBezTo>
                  <a:pt x="249" y="135"/>
                  <a:pt x="211" y="83"/>
                  <a:pt x="181" y="45"/>
                </a:cubicBezTo>
                <a:cubicBezTo>
                  <a:pt x="151" y="7"/>
                  <a:pt x="121" y="3"/>
                  <a:pt x="91" y="0"/>
                </a:cubicBezTo>
              </a:path>
            </a:pathLst>
          </a:custGeom>
          <a:noFill/>
          <a:ln w="76200" cmpd="sng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3924300" y="3573463"/>
            <a:ext cx="2087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900113" y="3357563"/>
            <a:ext cx="278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000" b="1"/>
              <a:t>PORCIÓN TORÁCICA</a:t>
            </a: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4643438" y="4652963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547813" y="4292600"/>
            <a:ext cx="2994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000" b="1" dirty="0"/>
              <a:t>PORCIÓN ABDOMINAL</a:t>
            </a:r>
          </a:p>
          <a:p>
            <a:pPr eaLnBrk="1" hangingPunct="1"/>
            <a:r>
              <a:rPr lang="es-ES" sz="2000" b="1" dirty="0"/>
              <a:t>(propiamente dicha)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11188" y="5445125"/>
            <a:ext cx="2727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000" b="1"/>
              <a:t>PORCIÓN PELVIANA</a:t>
            </a: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4932363" y="5084763"/>
            <a:ext cx="223202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 flipH="1">
            <a:off x="4067175" y="5516563"/>
            <a:ext cx="1801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" name="1 CuadroTexto"/>
          <p:cNvSpPr txBox="1"/>
          <p:nvPr/>
        </p:nvSpPr>
        <p:spPr>
          <a:xfrm>
            <a:off x="395288" y="1055688"/>
            <a:ext cx="4721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Es la membrana que envuelve la mayor parte de los órganos del abdomen.</a:t>
            </a:r>
          </a:p>
          <a:p>
            <a:r>
              <a:rPr lang="es-CO" sz="2000" dirty="0" smtClean="0"/>
              <a:t>Esta compuesto de una capa de </a:t>
            </a:r>
            <a:r>
              <a:rPr lang="es-CO" sz="2000" dirty="0" err="1" smtClean="0"/>
              <a:t>mesotelio</a:t>
            </a:r>
            <a:r>
              <a:rPr lang="es-CO" sz="2000" dirty="0" smtClean="0"/>
              <a:t> que descansa sobre una capa delgada de tejido conectivo.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8318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4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9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95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45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9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59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99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849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899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  <p:bldP spid="21519" grpId="0" animBg="1"/>
      <p:bldP spid="21508" grpId="0" animBg="1"/>
      <p:bldP spid="21510" grpId="0" animBg="1"/>
      <p:bldP spid="21511" grpId="0" animBg="1"/>
      <p:bldP spid="21516" grpId="0" animBg="1"/>
      <p:bldP spid="21517" grpId="0" animBg="1"/>
      <p:bldP spid="21521" grpId="0" animBg="1"/>
      <p:bldP spid="21522" grpId="0" animBg="1"/>
      <p:bldP spid="21523" grpId="0" animBg="1"/>
      <p:bldP spid="21524" grpId="0"/>
      <p:bldP spid="21525" grpId="0" animBg="1"/>
      <p:bldP spid="21526" grpId="0"/>
      <p:bldP spid="21527" grpId="0"/>
      <p:bldP spid="21528" grpId="0" animBg="1"/>
      <p:bldP spid="2152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TRASTORNOS DE LA DEGLUCION Y EL ESOFAGO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CO" dirty="0" err="1"/>
              <a:t>P</a:t>
            </a:r>
            <a:r>
              <a:rPr lang="es-CO" dirty="0" err="1" smtClean="0"/>
              <a:t>aralisis</a:t>
            </a:r>
            <a:r>
              <a:rPr lang="es-CO" dirty="0" smtClean="0"/>
              <a:t> del mecanismo de la </a:t>
            </a:r>
            <a:r>
              <a:rPr lang="es-CO" dirty="0" err="1" smtClean="0"/>
              <a:t>deglucion</a:t>
            </a:r>
            <a:endParaRPr lang="es-CO" dirty="0" smtClean="0"/>
          </a:p>
          <a:p>
            <a:pPr>
              <a:buFont typeface="Wingdings" pitchFamily="2" charset="2"/>
              <a:buChar char="Ø"/>
            </a:pPr>
            <a:endParaRPr lang="es-CO" dirty="0" smtClean="0"/>
          </a:p>
          <a:p>
            <a:pPr>
              <a:buFont typeface="Wingdings" pitchFamily="2" charset="2"/>
              <a:buChar char="Ø"/>
            </a:pPr>
            <a:r>
              <a:rPr lang="es-CO" dirty="0" err="1"/>
              <a:t>A</a:t>
            </a:r>
            <a:r>
              <a:rPr lang="es-CO" dirty="0" err="1" smtClean="0"/>
              <a:t>calasia</a:t>
            </a:r>
            <a:r>
              <a:rPr lang="es-CO" dirty="0" smtClean="0"/>
              <a:t> (incapacidad del </a:t>
            </a:r>
            <a:r>
              <a:rPr lang="es-CO" dirty="0" err="1" smtClean="0"/>
              <a:t>esfinter</a:t>
            </a:r>
            <a:r>
              <a:rPr lang="es-CO" dirty="0" smtClean="0"/>
              <a:t> </a:t>
            </a:r>
            <a:r>
              <a:rPr lang="es-CO" dirty="0" err="1" smtClean="0"/>
              <a:t>esofagico</a:t>
            </a:r>
            <a:r>
              <a:rPr lang="es-CO" dirty="0" smtClean="0"/>
              <a:t> superior durante la </a:t>
            </a:r>
            <a:r>
              <a:rPr lang="es-CO" dirty="0" err="1" smtClean="0"/>
              <a:t>deglucion</a:t>
            </a:r>
            <a:r>
              <a:rPr lang="es-CO" dirty="0" smtClean="0"/>
              <a:t>) y </a:t>
            </a:r>
            <a:r>
              <a:rPr lang="es-CO" dirty="0" err="1" smtClean="0"/>
              <a:t>megaesofago</a:t>
            </a:r>
            <a:endParaRPr lang="es-CO" dirty="0" smtClean="0"/>
          </a:p>
          <a:p>
            <a:pPr>
              <a:buFont typeface="Wingdings" pitchFamily="2" charset="2"/>
              <a:buChar char="Ø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02784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TRASTORNOS DEL ESTOMAGO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CO" dirty="0" smtClean="0"/>
              <a:t>G</a:t>
            </a:r>
            <a:r>
              <a:rPr lang="es-CO" sz="2800" dirty="0" smtClean="0"/>
              <a:t>astritis</a:t>
            </a:r>
          </a:p>
          <a:p>
            <a:pPr>
              <a:buFont typeface="Wingdings" pitchFamily="2" charset="2"/>
              <a:buChar char="ü"/>
            </a:pPr>
            <a:endParaRPr lang="es-CO" sz="2800" dirty="0" smtClean="0"/>
          </a:p>
          <a:p>
            <a:pPr>
              <a:buFont typeface="Wingdings" pitchFamily="2" charset="2"/>
              <a:buChar char="ü"/>
            </a:pPr>
            <a:r>
              <a:rPr lang="es-CO" sz="2800" dirty="0" smtClean="0"/>
              <a:t>Atrofia </a:t>
            </a:r>
            <a:r>
              <a:rPr lang="es-CO" sz="2800" dirty="0" err="1" smtClean="0"/>
              <a:t>gastrica</a:t>
            </a:r>
            <a:endParaRPr lang="es-CO" sz="2800" dirty="0" smtClean="0"/>
          </a:p>
          <a:p>
            <a:pPr>
              <a:buFont typeface="Wingdings" pitchFamily="2" charset="2"/>
              <a:buChar char="ü"/>
            </a:pPr>
            <a:endParaRPr lang="es-CO" sz="2800" dirty="0" smtClean="0"/>
          </a:p>
          <a:p>
            <a:pPr>
              <a:buFont typeface="Wingdings" pitchFamily="2" charset="2"/>
              <a:buChar char="ü"/>
            </a:pPr>
            <a:r>
              <a:rPr lang="es-CO" sz="2800" dirty="0" smtClean="0"/>
              <a:t>ulcera </a:t>
            </a:r>
            <a:r>
              <a:rPr lang="es-CO" sz="2800" dirty="0" err="1" smtClean="0"/>
              <a:t>peptica</a:t>
            </a:r>
            <a:endParaRPr lang="es-CO" sz="2800" dirty="0" smtClean="0"/>
          </a:p>
          <a:p>
            <a:pPr>
              <a:buFont typeface="Wingdings" pitchFamily="2" charset="2"/>
              <a:buChar char="ü"/>
            </a:pPr>
            <a:endParaRPr lang="es-CO" sz="2800" dirty="0"/>
          </a:p>
          <a:p>
            <a:pPr>
              <a:buFont typeface="Wingdings" pitchFamily="2" charset="2"/>
              <a:buChar char="ü"/>
            </a:pPr>
            <a:endParaRPr lang="es-CO" sz="2800" dirty="0" smtClean="0"/>
          </a:p>
          <a:p>
            <a:pPr>
              <a:buFont typeface="Wingdings" pitchFamily="2" charset="2"/>
              <a:buChar char="ü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56207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TRASTORNOS DEL INTESTINO DELGADO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err="1" smtClean="0"/>
              <a:t>Digestion</a:t>
            </a:r>
            <a:r>
              <a:rPr lang="es-CO" dirty="0" smtClean="0"/>
              <a:t> anormal de los alimentos en el intestino delgado: insuficiencia </a:t>
            </a:r>
            <a:r>
              <a:rPr lang="es-CO" dirty="0" err="1" smtClean="0"/>
              <a:t>pancreatica</a:t>
            </a:r>
            <a:endParaRPr lang="es-CO" dirty="0" smtClean="0"/>
          </a:p>
          <a:p>
            <a:endParaRPr lang="es-CO" dirty="0" smtClean="0"/>
          </a:p>
          <a:p>
            <a:r>
              <a:rPr lang="es-CO" dirty="0" err="1"/>
              <a:t>M</a:t>
            </a:r>
            <a:r>
              <a:rPr lang="es-CO" dirty="0" err="1" smtClean="0"/>
              <a:t>alabsorcion</a:t>
            </a:r>
            <a:r>
              <a:rPr lang="es-CO" dirty="0" smtClean="0"/>
              <a:t> por la mucosa del intestino delgado: </a:t>
            </a:r>
            <a:r>
              <a:rPr lang="es-CO" dirty="0" err="1" smtClean="0"/>
              <a:t>esprue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97799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TRASTORNOS DEL INTESTINO GRUESO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Estreñimiento</a:t>
            </a:r>
          </a:p>
          <a:p>
            <a:endParaRPr lang="es-CO" dirty="0" smtClean="0"/>
          </a:p>
          <a:p>
            <a:r>
              <a:rPr lang="es-CO" dirty="0"/>
              <a:t>D</a:t>
            </a:r>
            <a:r>
              <a:rPr lang="es-CO" dirty="0" smtClean="0"/>
              <a:t>iarrea </a:t>
            </a:r>
          </a:p>
          <a:p>
            <a:endParaRPr lang="es-CO" dirty="0" smtClean="0"/>
          </a:p>
          <a:p>
            <a:r>
              <a:rPr lang="es-CO" dirty="0" err="1"/>
              <a:t>P</a:t>
            </a:r>
            <a:r>
              <a:rPr lang="es-CO" dirty="0" err="1" smtClean="0"/>
              <a:t>aralisis</a:t>
            </a:r>
            <a:r>
              <a:rPr lang="es-CO" dirty="0" smtClean="0"/>
              <a:t> de la </a:t>
            </a:r>
            <a:r>
              <a:rPr lang="es-CO" dirty="0" err="1" smtClean="0"/>
              <a:t>defecacion</a:t>
            </a:r>
            <a:r>
              <a:rPr lang="es-CO" dirty="0" smtClean="0"/>
              <a:t> en las lesiones medulares </a:t>
            </a:r>
          </a:p>
        </p:txBody>
      </p:sp>
    </p:spTree>
    <p:extLst>
      <p:ext uri="{BB962C8B-B14F-4D97-AF65-F5344CB8AC3E}">
        <p14:creationId xmlns:p14="http://schemas.microsoft.com/office/powerpoint/2010/main" val="27280751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TRASTORNOS GENERALES DEL TUBO DIGESTIVO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Vómitos</a:t>
            </a:r>
          </a:p>
          <a:p>
            <a:endParaRPr lang="es-CO" dirty="0" smtClean="0"/>
          </a:p>
          <a:p>
            <a:r>
              <a:rPr lang="es-CO" dirty="0" smtClean="0"/>
              <a:t>Nauseas</a:t>
            </a:r>
          </a:p>
          <a:p>
            <a:endParaRPr lang="es-CO" dirty="0" smtClean="0"/>
          </a:p>
          <a:p>
            <a:r>
              <a:rPr lang="es-CO" dirty="0" smtClean="0"/>
              <a:t>Obstrucción gastrointestinal</a:t>
            </a:r>
          </a:p>
          <a:p>
            <a:endParaRPr lang="es-CO" dirty="0" smtClean="0"/>
          </a:p>
          <a:p>
            <a:r>
              <a:rPr lang="es-CO" dirty="0" smtClean="0"/>
              <a:t>Gases en el tubo digestivo: "flatulencia"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71247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213494">
            <a:off x="1685245" y="2767281"/>
            <a:ext cx="57735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GRACIAS...!!!</a:t>
            </a:r>
            <a:endParaRPr lang="es-E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55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19113" y="495300"/>
            <a:ext cx="2620962" cy="457200"/>
          </a:xfrm>
          <a:prstGeom prst="rect">
            <a:avLst/>
          </a:prstGeom>
          <a:solidFill>
            <a:srgbClr val="FFCC99">
              <a:alpha val="4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400" b="1"/>
              <a:t>DEFINICIONES :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95288" y="1125538"/>
            <a:ext cx="8431212" cy="1200150"/>
          </a:xfrm>
          <a:prstGeom prst="rect">
            <a:avLst/>
          </a:prstGeom>
          <a:solidFill>
            <a:srgbClr val="FF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/>
              <a:t>MESO:</a:t>
            </a:r>
            <a:r>
              <a:rPr lang="es-ES"/>
              <a:t> Repliegue de peritoneo que une un órgano a la pared (peritoneo visceral</a:t>
            </a:r>
          </a:p>
          <a:p>
            <a:pPr eaLnBrk="1" hangingPunct="1"/>
            <a:r>
              <a:rPr lang="es-ES"/>
              <a:t> con peritoneo parietal) y que lleva vasos nobles. </a:t>
            </a:r>
          </a:p>
          <a:p>
            <a:pPr eaLnBrk="1" hangingPunct="1"/>
            <a:r>
              <a:rPr lang="es-ES"/>
              <a:t>  Ejemplo: Mesenterio: une el intestino delgado y el colon ascendente y lleva a</a:t>
            </a:r>
          </a:p>
          <a:p>
            <a:pPr eaLnBrk="1" hangingPunct="1"/>
            <a:r>
              <a:rPr lang="es-ES"/>
              <a:t>                 la arteria mesentérica superior.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95288" y="2492375"/>
            <a:ext cx="8610600" cy="923925"/>
          </a:xfrm>
          <a:prstGeom prst="rect">
            <a:avLst/>
          </a:prstGeom>
          <a:solidFill>
            <a:srgbClr val="FF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/>
              <a:t>EPIPLON</a:t>
            </a:r>
            <a:r>
              <a:rPr lang="es-ES"/>
              <a:t>: Repliegue de peritoneo que une dos órganos entre si y lleva elementos</a:t>
            </a:r>
          </a:p>
          <a:p>
            <a:pPr eaLnBrk="1" hangingPunct="1"/>
            <a:r>
              <a:rPr lang="es-ES"/>
              <a:t> nobles </a:t>
            </a:r>
          </a:p>
          <a:p>
            <a:pPr eaLnBrk="1" hangingPunct="1"/>
            <a:r>
              <a:rPr lang="es-ES"/>
              <a:t>Ejemplo: Epiplón menor o gastro hepático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95288" y="3933825"/>
            <a:ext cx="8691562" cy="1200150"/>
          </a:xfrm>
          <a:prstGeom prst="rect">
            <a:avLst/>
          </a:prstGeom>
          <a:solidFill>
            <a:srgbClr val="FF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/>
              <a:t>FASCIA DE COALESCENCIA</a:t>
            </a:r>
            <a:r>
              <a:rPr lang="es-ES"/>
              <a:t>: Adherencia constante entre dos hojas peritoneales</a:t>
            </a:r>
          </a:p>
          <a:p>
            <a:pPr eaLnBrk="1" hangingPunct="1"/>
            <a:r>
              <a:rPr lang="es-ES"/>
              <a:t> que se tocan y pierden su epitelio. Se ven en órganos que rotan y se aplican</a:t>
            </a:r>
          </a:p>
          <a:p>
            <a:pPr eaLnBrk="1" hangingPunct="1"/>
            <a:r>
              <a:rPr lang="es-ES"/>
              <a:t> a la pared abdominal. </a:t>
            </a:r>
          </a:p>
          <a:p>
            <a:pPr eaLnBrk="1" hangingPunct="1"/>
            <a:r>
              <a:rPr lang="es-ES"/>
              <a:t>ejemplo: (colon ascendente) (del colon desc.) 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25450" y="5583238"/>
            <a:ext cx="8388350" cy="641350"/>
          </a:xfrm>
          <a:prstGeom prst="rect">
            <a:avLst/>
          </a:prstGeom>
          <a:solidFill>
            <a:srgbClr val="FFCCCC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b="1"/>
              <a:t>LIGAMENTOS</a:t>
            </a:r>
            <a:r>
              <a:rPr lang="es-ES"/>
              <a:t>:  Repliegues de peritoneo que unen órganos a órganos o a pared</a:t>
            </a:r>
          </a:p>
          <a:p>
            <a:pPr eaLnBrk="1" hangingPunct="1"/>
            <a:r>
              <a:rPr lang="es-ES"/>
              <a:t> y que no llevan elementos nobles. Ejemplo: ligamento falciforme del hígado. </a:t>
            </a:r>
          </a:p>
        </p:txBody>
      </p:sp>
    </p:spTree>
    <p:extLst>
      <p:ext uri="{BB962C8B-B14F-4D97-AF65-F5344CB8AC3E}">
        <p14:creationId xmlns:p14="http://schemas.microsoft.com/office/powerpoint/2010/main" val="26788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7" grpId="0" animBg="1"/>
      <p:bldP spid="2560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3485</Words>
  <Application>Microsoft Office PowerPoint</Application>
  <PresentationFormat>Presentación en pantalla (4:3)</PresentationFormat>
  <Paragraphs>537</Paragraphs>
  <Slides>85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85</vt:i4>
      </vt:variant>
    </vt:vector>
  </HeadingPairs>
  <TitlesOfParts>
    <vt:vector size="87" baseType="lpstr">
      <vt:lpstr>Tema de Office</vt:lpstr>
      <vt:lpstr>Imagen de mapa de bits</vt:lpstr>
      <vt:lpstr>ANATOMIA Y FISIOLOGIA DEL APARATO GASTROINTESTINAL</vt:lpstr>
      <vt:lpstr>Presentación de PowerPoint</vt:lpstr>
      <vt:lpstr>GENERALIDADES</vt:lpstr>
      <vt:lpstr>LIMITES DEL ABDOMEN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Ingestión: Cavidad bucal</vt:lpstr>
      <vt:lpstr>Lengua</vt:lpstr>
      <vt:lpstr>Dientes</vt:lpstr>
      <vt:lpstr>Glándulas salivares</vt:lpstr>
      <vt:lpstr>FUNCIONES DE LA CAVIDAD ORAL</vt:lpstr>
      <vt:lpstr>El proceso de la deglución</vt:lpstr>
      <vt:lpstr>Ingestión: Faringe</vt:lpstr>
      <vt:lpstr>Faringe</vt:lpstr>
      <vt:lpstr>ESOFAGO</vt:lpstr>
      <vt:lpstr>Esófago: Ondas peristálticas</vt:lpstr>
      <vt:lpstr>IRRIGACION DEL ESOFAGO</vt:lpstr>
      <vt:lpstr>INERVACION</vt:lpstr>
      <vt:lpstr>FUNCION DEL ESOFAGO</vt:lpstr>
      <vt:lpstr>ESTOMAGO</vt:lpstr>
      <vt:lpstr>PARTES DEL ESTOMAGO</vt:lpstr>
      <vt:lpstr>Presentación de PowerPoint</vt:lpstr>
      <vt:lpstr>RELACIONES ANATOMICAS</vt:lpstr>
      <vt:lpstr>Presentación de PowerPoint</vt:lpstr>
      <vt:lpstr>IRRIGACION DEL ESTOMAGO</vt:lpstr>
      <vt:lpstr>Presentación de PowerPoint</vt:lpstr>
      <vt:lpstr>Presentación de PowerPoint</vt:lpstr>
      <vt:lpstr>INERVACION</vt:lpstr>
      <vt:lpstr>FUNCION MOTORAS DEL ESTOMAGO </vt:lpstr>
      <vt:lpstr>FUNCION SECRETORA DEL ESTOMAGO</vt:lpstr>
      <vt:lpstr>FASES DE LA SECRECION GASTRICA</vt:lpstr>
      <vt:lpstr>CONTROL HORMONAL DE LA MOTILIDAD </vt:lpstr>
      <vt:lpstr>Vías digestivas bajas</vt:lpstr>
      <vt:lpstr>Presentación de PowerPoint</vt:lpstr>
      <vt:lpstr>Intestino  delgado</vt:lpstr>
      <vt:lpstr>partes</vt:lpstr>
      <vt:lpstr>duodeno</vt:lpstr>
      <vt:lpstr>Mucosa del intestino delgado</vt:lpstr>
      <vt:lpstr>Presentación de PowerPoint</vt:lpstr>
      <vt:lpstr>Yeyuno-ileon</vt:lpstr>
      <vt:lpstr>Irrigado por: art. Mesentérica superior que proviene de la aorta abdominal </vt:lpstr>
      <vt:lpstr>Presentación de PowerPoint</vt:lpstr>
      <vt:lpstr>Intestino grueso</vt:lpstr>
      <vt:lpstr>ciego</vt:lpstr>
      <vt:lpstr>Presentación de PowerPoint</vt:lpstr>
      <vt:lpstr>Apéndice vermicular o cecal.</vt:lpstr>
      <vt:lpstr>Presentación de PowerPoint</vt:lpstr>
      <vt:lpstr>COLON</vt:lpstr>
      <vt:lpstr>IG. ascendente</vt:lpstr>
      <vt:lpstr>Presentación de PowerPoint</vt:lpstr>
      <vt:lpstr>IG. transverso</vt:lpstr>
      <vt:lpstr>Presentación de PowerPoint</vt:lpstr>
      <vt:lpstr>Colon descendente</vt:lpstr>
      <vt:lpstr>Presentación de PowerPoint</vt:lpstr>
      <vt:lpstr>Recto y conducto anal</vt:lpstr>
      <vt:lpstr>Presentación de PowerPoint</vt:lpstr>
      <vt:lpstr>inervación</vt:lpstr>
      <vt:lpstr>fisiología</vt:lpstr>
      <vt:lpstr>Intestino delgado  </vt:lpstr>
      <vt:lpstr>  Enzimas en la secreción del intestino delgado. Peptidasas, para dividir los polipéptidos en aminoácidos;  sacarasa, maltasa, isomaltasa y lactasa.   para desintegrar disacáridos en monosacáridos; lipasa intestinal, división de grasa neutras en glicerol y ácidos grasos.    Regulación de la secreción del intestino delgado  1. Estímulos locales: reflejos locales (estímulos táctiles e irritativos), la mayor parte de la secreción en el intestino delgado ocurre como respuesta  a la presencia del quimo en el intestino.  2. Regulación hormonal: secretina y colecistocinina. .     </vt:lpstr>
      <vt:lpstr>Intestino delgado: digestión química</vt:lpstr>
      <vt:lpstr>Absorción: intestino delgado</vt:lpstr>
      <vt:lpstr>Intestino grueso</vt:lpstr>
      <vt:lpstr>motilidad</vt:lpstr>
      <vt:lpstr>Movimientos de segmentación</vt:lpstr>
      <vt:lpstr>Intestino grueso</vt:lpstr>
      <vt:lpstr>motilidad</vt:lpstr>
      <vt:lpstr>Presentación de PowerPoint</vt:lpstr>
      <vt:lpstr>Presentación de PowerPoint</vt:lpstr>
      <vt:lpstr>Heces fecales</vt:lpstr>
      <vt:lpstr>TRASTORNOS GASTROINTESTINALES</vt:lpstr>
      <vt:lpstr>TRASTORNOS DE LA DEGLUCION Y EL ESOFAGO</vt:lpstr>
      <vt:lpstr>TRASTORNOS DEL ESTOMAGO</vt:lpstr>
      <vt:lpstr>TRASTORNOS DEL INTESTINO DELGADO</vt:lpstr>
      <vt:lpstr>TRASTORNOS DEL INTESTINO GRUESO</vt:lpstr>
      <vt:lpstr>TRASTORNOS GENERALES DEL TUBO DIGESTIVO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Y FISIOLOGIA DEL APARATO GASTROINTESTINAL</dc:title>
  <dc:creator>FERNANDEZ</dc:creator>
  <cp:lastModifiedBy>Luffi</cp:lastModifiedBy>
  <cp:revision>39</cp:revision>
  <dcterms:created xsi:type="dcterms:W3CDTF">2013-04-03T21:37:55Z</dcterms:created>
  <dcterms:modified xsi:type="dcterms:W3CDTF">2013-04-04T13:46:35Z</dcterms:modified>
</cp:coreProperties>
</file>