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1" r:id="rId19"/>
    <p:sldId id="277" r:id="rId20"/>
    <p:sldId id="27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83" r:id="rId39"/>
    <p:sldId id="284" r:id="rId40"/>
    <p:sldId id="285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3AA2E-77D4-4A6B-AEA6-41C6AFB9DA67}" type="doc">
      <dgm:prSet loTypeId="urn:microsoft.com/office/officeart/2009/layout/CircleArrowProcess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C762841-7E24-4520-B9C7-D4705DF84596}">
      <dgm:prSet phldrT="[Texto]"/>
      <dgm:spPr/>
      <dgm:t>
        <a:bodyPr/>
        <a:lstStyle/>
        <a:p>
          <a:r>
            <a:rPr lang="es-MX" b="1" dirty="0" smtClean="0"/>
            <a:t>Inspección</a:t>
          </a:r>
          <a:endParaRPr lang="es-MX" b="1" dirty="0"/>
        </a:p>
      </dgm:t>
    </dgm:pt>
    <dgm:pt modelId="{DD77F3F8-41E4-49FA-99C4-84354B9AF9A7}" type="parTrans" cxnId="{4DD770CA-7AEB-4527-B951-0333940D092A}">
      <dgm:prSet/>
      <dgm:spPr/>
      <dgm:t>
        <a:bodyPr/>
        <a:lstStyle/>
        <a:p>
          <a:endParaRPr lang="es-MX"/>
        </a:p>
      </dgm:t>
    </dgm:pt>
    <dgm:pt modelId="{D920EE89-C369-4C66-B228-D0250011029B}" type="sibTrans" cxnId="{4DD770CA-7AEB-4527-B951-0333940D092A}">
      <dgm:prSet/>
      <dgm:spPr/>
      <dgm:t>
        <a:bodyPr/>
        <a:lstStyle/>
        <a:p>
          <a:endParaRPr lang="es-MX"/>
        </a:p>
      </dgm:t>
    </dgm:pt>
    <dgm:pt modelId="{0AD1D254-D2CB-4616-BAB2-FA5172548AA1}">
      <dgm:prSet phldrT="[Texto]"/>
      <dgm:spPr/>
      <dgm:t>
        <a:bodyPr/>
        <a:lstStyle/>
        <a:p>
          <a:r>
            <a:rPr lang="es-MX" b="1" dirty="0" smtClean="0"/>
            <a:t>Percusión</a:t>
          </a:r>
          <a:r>
            <a:rPr lang="es-MX" dirty="0" smtClean="0"/>
            <a:t> </a:t>
          </a:r>
          <a:endParaRPr lang="es-MX" dirty="0"/>
        </a:p>
      </dgm:t>
    </dgm:pt>
    <dgm:pt modelId="{A52D5CAA-B4D0-4893-8532-78B01743A364}" type="parTrans" cxnId="{3F4F498C-6BBC-4E0D-BB8A-CDF0AEC24435}">
      <dgm:prSet/>
      <dgm:spPr/>
      <dgm:t>
        <a:bodyPr/>
        <a:lstStyle/>
        <a:p>
          <a:endParaRPr lang="es-MX"/>
        </a:p>
      </dgm:t>
    </dgm:pt>
    <dgm:pt modelId="{08D9CB04-D2CB-45A0-B82C-C5A8C2087AB5}" type="sibTrans" cxnId="{3F4F498C-6BBC-4E0D-BB8A-CDF0AEC24435}">
      <dgm:prSet/>
      <dgm:spPr/>
      <dgm:t>
        <a:bodyPr/>
        <a:lstStyle/>
        <a:p>
          <a:endParaRPr lang="es-MX"/>
        </a:p>
      </dgm:t>
    </dgm:pt>
    <dgm:pt modelId="{098C6FF6-9B6C-4D51-AB5D-99A33A58CA43}">
      <dgm:prSet phldrT="[Texto]"/>
      <dgm:spPr/>
      <dgm:t>
        <a:bodyPr/>
        <a:lstStyle/>
        <a:p>
          <a:r>
            <a:rPr lang="es-MX" b="1" dirty="0" smtClean="0"/>
            <a:t>Auscultación</a:t>
          </a:r>
          <a:r>
            <a:rPr lang="es-MX" dirty="0" smtClean="0"/>
            <a:t> </a:t>
          </a:r>
          <a:endParaRPr lang="es-MX" dirty="0"/>
        </a:p>
      </dgm:t>
    </dgm:pt>
    <dgm:pt modelId="{B6C819C8-3552-46E4-862F-49F5CC1BA998}" type="parTrans" cxnId="{DC638624-108D-4915-AB4D-CE2E32F4C282}">
      <dgm:prSet/>
      <dgm:spPr/>
      <dgm:t>
        <a:bodyPr/>
        <a:lstStyle/>
        <a:p>
          <a:endParaRPr lang="es-MX"/>
        </a:p>
      </dgm:t>
    </dgm:pt>
    <dgm:pt modelId="{A3B87F7C-DE66-4E63-9C1C-709723BB10F0}" type="sibTrans" cxnId="{DC638624-108D-4915-AB4D-CE2E32F4C282}">
      <dgm:prSet/>
      <dgm:spPr/>
      <dgm:t>
        <a:bodyPr/>
        <a:lstStyle/>
        <a:p>
          <a:endParaRPr lang="es-MX"/>
        </a:p>
      </dgm:t>
    </dgm:pt>
    <dgm:pt modelId="{3E525E1E-7DFA-4598-B497-1DBCF1CB20C1}">
      <dgm:prSet/>
      <dgm:spPr/>
      <dgm:t>
        <a:bodyPr/>
        <a:lstStyle/>
        <a:p>
          <a:endParaRPr lang="es-MX" dirty="0"/>
        </a:p>
      </dgm:t>
    </dgm:pt>
    <dgm:pt modelId="{7395B586-DC9C-4812-A4A3-F0A72690CDFB}" type="parTrans" cxnId="{07507B2A-A071-4695-87F2-44240DF7FDD6}">
      <dgm:prSet/>
      <dgm:spPr/>
      <dgm:t>
        <a:bodyPr/>
        <a:lstStyle/>
        <a:p>
          <a:endParaRPr lang="es-MX"/>
        </a:p>
      </dgm:t>
    </dgm:pt>
    <dgm:pt modelId="{8D309D73-8F81-4D1F-92BA-805025E2849B}" type="sibTrans" cxnId="{07507B2A-A071-4695-87F2-44240DF7FDD6}">
      <dgm:prSet/>
      <dgm:spPr/>
      <dgm:t>
        <a:bodyPr/>
        <a:lstStyle/>
        <a:p>
          <a:endParaRPr lang="es-MX"/>
        </a:p>
      </dgm:t>
    </dgm:pt>
    <dgm:pt modelId="{55DBC91C-1361-4A7C-929C-BE605FCF88A5}" type="pres">
      <dgm:prSet presAssocID="{B333AA2E-77D4-4A6B-AEA6-41C6AFB9DA6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EB02C4B-EB1E-4F7D-8D6D-1E5B03B5654E}" type="pres">
      <dgm:prSet presAssocID="{5C762841-7E24-4520-B9C7-D4705DF84596}" presName="Accent1" presStyleCnt="0"/>
      <dgm:spPr/>
    </dgm:pt>
    <dgm:pt modelId="{10CADE69-EF95-4147-B822-2E57923B7EEF}" type="pres">
      <dgm:prSet presAssocID="{5C762841-7E24-4520-B9C7-D4705DF84596}" presName="Accent" presStyleLbl="node1" presStyleIdx="0" presStyleCnt="4" custLinFactNeighborX="-699" custLinFactNeighborY="806"/>
      <dgm:spPr/>
    </dgm:pt>
    <dgm:pt modelId="{EE0DAFC6-11CC-4ED2-9454-479DFDD98720}" type="pres">
      <dgm:prSet presAssocID="{5C762841-7E24-4520-B9C7-D4705DF8459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DDDA61-EE9A-4CB4-939E-F21729F56355}" type="pres">
      <dgm:prSet presAssocID="{3E525E1E-7DFA-4598-B497-1DBCF1CB20C1}" presName="Accent2" presStyleCnt="0"/>
      <dgm:spPr/>
    </dgm:pt>
    <dgm:pt modelId="{A3EC92C5-223A-42BB-AA28-C4F05D31A084}" type="pres">
      <dgm:prSet presAssocID="{3E525E1E-7DFA-4598-B497-1DBCF1CB20C1}" presName="Accent" presStyleLbl="node1" presStyleIdx="1" presStyleCnt="4"/>
      <dgm:spPr/>
    </dgm:pt>
    <dgm:pt modelId="{57A15C4A-73A0-4A91-A128-81D87FF10A66}" type="pres">
      <dgm:prSet presAssocID="{3E525E1E-7DFA-4598-B497-1DBCF1CB20C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03DB6-C496-4588-ACA5-EA8B4DD372B5}" type="pres">
      <dgm:prSet presAssocID="{0AD1D254-D2CB-4616-BAB2-FA5172548AA1}" presName="Accent3" presStyleCnt="0"/>
      <dgm:spPr/>
    </dgm:pt>
    <dgm:pt modelId="{091B2C5D-9FAE-4859-B8EB-9ADA06C4A0B8}" type="pres">
      <dgm:prSet presAssocID="{0AD1D254-D2CB-4616-BAB2-FA5172548AA1}" presName="Accent" presStyleLbl="node1" presStyleIdx="2" presStyleCnt="4"/>
      <dgm:spPr/>
    </dgm:pt>
    <dgm:pt modelId="{E6A7E71D-027B-4E3E-9B5B-67FDF192FD7D}" type="pres">
      <dgm:prSet presAssocID="{0AD1D254-D2CB-4616-BAB2-FA5172548AA1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625D5-576B-4FBF-86E0-2DB8E3DF475B}" type="pres">
      <dgm:prSet presAssocID="{098C6FF6-9B6C-4D51-AB5D-99A33A58CA43}" presName="Accent4" presStyleCnt="0"/>
      <dgm:spPr/>
    </dgm:pt>
    <dgm:pt modelId="{5E86D2D7-D569-4139-95F0-80EC12004DDD}" type="pres">
      <dgm:prSet presAssocID="{098C6FF6-9B6C-4D51-AB5D-99A33A58CA43}" presName="Accent" presStyleLbl="node1" presStyleIdx="3" presStyleCnt="4"/>
      <dgm:spPr/>
    </dgm:pt>
    <dgm:pt modelId="{2B399C27-5668-4998-86E5-2F0AD948A140}" type="pres">
      <dgm:prSet presAssocID="{098C6FF6-9B6C-4D51-AB5D-99A33A58CA4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D770CA-7AEB-4527-B951-0333940D092A}" srcId="{B333AA2E-77D4-4A6B-AEA6-41C6AFB9DA67}" destId="{5C762841-7E24-4520-B9C7-D4705DF84596}" srcOrd="0" destOrd="0" parTransId="{DD77F3F8-41E4-49FA-99C4-84354B9AF9A7}" sibTransId="{D920EE89-C369-4C66-B228-D0250011029B}"/>
    <dgm:cxn modelId="{5343217E-47AC-4A92-8B2E-C473F786995C}" type="presOf" srcId="{B333AA2E-77D4-4A6B-AEA6-41C6AFB9DA67}" destId="{55DBC91C-1361-4A7C-929C-BE605FCF88A5}" srcOrd="0" destOrd="0" presId="urn:microsoft.com/office/officeart/2009/layout/CircleArrowProcess"/>
    <dgm:cxn modelId="{EF972060-1B15-45C3-BB88-1855434AA5A5}" type="presOf" srcId="{5C762841-7E24-4520-B9C7-D4705DF84596}" destId="{EE0DAFC6-11CC-4ED2-9454-479DFDD98720}" srcOrd="0" destOrd="0" presId="urn:microsoft.com/office/officeart/2009/layout/CircleArrowProcess"/>
    <dgm:cxn modelId="{0D133162-A8C7-48D5-9BFB-40B3FB0860E0}" type="presOf" srcId="{0AD1D254-D2CB-4616-BAB2-FA5172548AA1}" destId="{E6A7E71D-027B-4E3E-9B5B-67FDF192FD7D}" srcOrd="0" destOrd="0" presId="urn:microsoft.com/office/officeart/2009/layout/CircleArrowProcess"/>
    <dgm:cxn modelId="{07507B2A-A071-4695-87F2-44240DF7FDD6}" srcId="{B333AA2E-77D4-4A6B-AEA6-41C6AFB9DA67}" destId="{3E525E1E-7DFA-4598-B497-1DBCF1CB20C1}" srcOrd="1" destOrd="0" parTransId="{7395B586-DC9C-4812-A4A3-F0A72690CDFB}" sibTransId="{8D309D73-8F81-4D1F-92BA-805025E2849B}"/>
    <dgm:cxn modelId="{3F4F498C-6BBC-4E0D-BB8A-CDF0AEC24435}" srcId="{B333AA2E-77D4-4A6B-AEA6-41C6AFB9DA67}" destId="{0AD1D254-D2CB-4616-BAB2-FA5172548AA1}" srcOrd="2" destOrd="0" parTransId="{A52D5CAA-B4D0-4893-8532-78B01743A364}" sibTransId="{08D9CB04-D2CB-45A0-B82C-C5A8C2087AB5}"/>
    <dgm:cxn modelId="{7AF9206E-F3A3-47A9-8E9D-9E23BD7A0F0D}" type="presOf" srcId="{3E525E1E-7DFA-4598-B497-1DBCF1CB20C1}" destId="{57A15C4A-73A0-4A91-A128-81D87FF10A66}" srcOrd="0" destOrd="0" presId="urn:microsoft.com/office/officeart/2009/layout/CircleArrowProcess"/>
    <dgm:cxn modelId="{DC638624-108D-4915-AB4D-CE2E32F4C282}" srcId="{B333AA2E-77D4-4A6B-AEA6-41C6AFB9DA67}" destId="{098C6FF6-9B6C-4D51-AB5D-99A33A58CA43}" srcOrd="3" destOrd="0" parTransId="{B6C819C8-3552-46E4-862F-49F5CC1BA998}" sibTransId="{A3B87F7C-DE66-4E63-9C1C-709723BB10F0}"/>
    <dgm:cxn modelId="{62E5DCDB-9CD4-4D19-9F91-3110756D86FB}" type="presOf" srcId="{098C6FF6-9B6C-4D51-AB5D-99A33A58CA43}" destId="{2B399C27-5668-4998-86E5-2F0AD948A140}" srcOrd="0" destOrd="0" presId="urn:microsoft.com/office/officeart/2009/layout/CircleArrowProcess"/>
    <dgm:cxn modelId="{E4B3049D-8401-41E3-BFFE-1960022816C5}" type="presParOf" srcId="{55DBC91C-1361-4A7C-929C-BE605FCF88A5}" destId="{8EB02C4B-EB1E-4F7D-8D6D-1E5B03B5654E}" srcOrd="0" destOrd="0" presId="urn:microsoft.com/office/officeart/2009/layout/CircleArrowProcess"/>
    <dgm:cxn modelId="{134EB908-418A-43EC-9E56-11ADBFB84074}" type="presParOf" srcId="{8EB02C4B-EB1E-4F7D-8D6D-1E5B03B5654E}" destId="{10CADE69-EF95-4147-B822-2E57923B7EEF}" srcOrd="0" destOrd="0" presId="urn:microsoft.com/office/officeart/2009/layout/CircleArrowProcess"/>
    <dgm:cxn modelId="{BCD350CA-3348-4E2A-BDB3-F79A9FFDF0DD}" type="presParOf" srcId="{55DBC91C-1361-4A7C-929C-BE605FCF88A5}" destId="{EE0DAFC6-11CC-4ED2-9454-479DFDD98720}" srcOrd="1" destOrd="0" presId="urn:microsoft.com/office/officeart/2009/layout/CircleArrowProcess"/>
    <dgm:cxn modelId="{FA75CCAF-B542-4970-908F-27441B2D7AD0}" type="presParOf" srcId="{55DBC91C-1361-4A7C-929C-BE605FCF88A5}" destId="{B2DDDA61-EE9A-4CB4-939E-F21729F56355}" srcOrd="2" destOrd="0" presId="urn:microsoft.com/office/officeart/2009/layout/CircleArrowProcess"/>
    <dgm:cxn modelId="{94899D0B-8F03-4608-A7EB-DD410EE53AEC}" type="presParOf" srcId="{B2DDDA61-EE9A-4CB4-939E-F21729F56355}" destId="{A3EC92C5-223A-42BB-AA28-C4F05D31A084}" srcOrd="0" destOrd="0" presId="urn:microsoft.com/office/officeart/2009/layout/CircleArrowProcess"/>
    <dgm:cxn modelId="{AD5E3777-4FC1-4C8D-9773-3A9282080ECC}" type="presParOf" srcId="{55DBC91C-1361-4A7C-929C-BE605FCF88A5}" destId="{57A15C4A-73A0-4A91-A128-81D87FF10A66}" srcOrd="3" destOrd="0" presId="urn:microsoft.com/office/officeart/2009/layout/CircleArrowProcess"/>
    <dgm:cxn modelId="{971D312D-0F42-4B84-8E6E-E2666F050270}" type="presParOf" srcId="{55DBC91C-1361-4A7C-929C-BE605FCF88A5}" destId="{21303DB6-C496-4588-ACA5-EA8B4DD372B5}" srcOrd="4" destOrd="0" presId="urn:microsoft.com/office/officeart/2009/layout/CircleArrowProcess"/>
    <dgm:cxn modelId="{7F43E70F-0DCD-4CAB-AD2A-64C8FE91B4A3}" type="presParOf" srcId="{21303DB6-C496-4588-ACA5-EA8B4DD372B5}" destId="{091B2C5D-9FAE-4859-B8EB-9ADA06C4A0B8}" srcOrd="0" destOrd="0" presId="urn:microsoft.com/office/officeart/2009/layout/CircleArrowProcess"/>
    <dgm:cxn modelId="{C0121599-E208-453B-A000-54340FB454AC}" type="presParOf" srcId="{55DBC91C-1361-4A7C-929C-BE605FCF88A5}" destId="{E6A7E71D-027B-4E3E-9B5B-67FDF192FD7D}" srcOrd="5" destOrd="0" presId="urn:microsoft.com/office/officeart/2009/layout/CircleArrowProcess"/>
    <dgm:cxn modelId="{A1BD4789-7FF5-4F2A-BCAD-62855A984E08}" type="presParOf" srcId="{55DBC91C-1361-4A7C-929C-BE605FCF88A5}" destId="{85C625D5-576B-4FBF-86E0-2DB8E3DF475B}" srcOrd="6" destOrd="0" presId="urn:microsoft.com/office/officeart/2009/layout/CircleArrowProcess"/>
    <dgm:cxn modelId="{014EEBE8-7746-47CA-9BFB-30730806B4F5}" type="presParOf" srcId="{85C625D5-576B-4FBF-86E0-2DB8E3DF475B}" destId="{5E86D2D7-D569-4139-95F0-80EC12004DDD}" srcOrd="0" destOrd="0" presId="urn:microsoft.com/office/officeart/2009/layout/CircleArrowProcess"/>
    <dgm:cxn modelId="{9BBAA842-7FEC-4607-8950-C8D9131985D7}" type="presParOf" srcId="{55DBC91C-1361-4A7C-929C-BE605FCF88A5}" destId="{2B399C27-5668-4998-86E5-2F0AD948A14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5CC71-0BF6-4743-92DA-3B40D2C7E1CF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1D2AD5D-FB92-402A-A2A5-4BCED2B5B239}">
      <dgm:prSet phldrT="[Texto]"/>
      <dgm:spPr/>
      <dgm:t>
        <a:bodyPr/>
        <a:lstStyle/>
        <a:p>
          <a:r>
            <a:rPr lang="es-MX" dirty="0" smtClean="0"/>
            <a:t>Sin prisa </a:t>
          </a:r>
          <a:endParaRPr lang="es-MX" dirty="0"/>
        </a:p>
      </dgm:t>
    </dgm:pt>
    <dgm:pt modelId="{4B8DE7C0-CAD9-4CBB-9696-10A5FBF9A417}" type="parTrans" cxnId="{1350E7CD-AEB4-4C0E-B308-BAFA60C67E13}">
      <dgm:prSet/>
      <dgm:spPr/>
      <dgm:t>
        <a:bodyPr/>
        <a:lstStyle/>
        <a:p>
          <a:endParaRPr lang="es-MX"/>
        </a:p>
      </dgm:t>
    </dgm:pt>
    <dgm:pt modelId="{DCFB0779-EF41-40E9-9BCA-168935CF7234}" type="sibTrans" cxnId="{1350E7CD-AEB4-4C0E-B308-BAFA60C67E13}">
      <dgm:prSet/>
      <dgm:spPr/>
      <dgm:t>
        <a:bodyPr/>
        <a:lstStyle/>
        <a:p>
          <a:endParaRPr lang="es-MX"/>
        </a:p>
      </dgm:t>
    </dgm:pt>
    <dgm:pt modelId="{A0E5DD38-4075-452C-93CE-C1FD57010F19}">
      <dgm:prSet phldrT="[Texto]" custT="1"/>
      <dgm:spPr/>
      <dgm:t>
        <a:bodyPr/>
        <a:lstStyle/>
        <a:p>
          <a:r>
            <a:rPr lang="es-MX" sz="1600" dirty="0" smtClean="0"/>
            <a:t>Observar críticamente </a:t>
          </a:r>
          <a:endParaRPr lang="es-MX" sz="1600" dirty="0"/>
        </a:p>
      </dgm:t>
    </dgm:pt>
    <dgm:pt modelId="{F1BA6154-15DB-4912-B3E0-1A14CFFD4877}" type="parTrans" cxnId="{D0C31389-7A56-4285-99E6-BCAF8692CA4E}">
      <dgm:prSet/>
      <dgm:spPr/>
      <dgm:t>
        <a:bodyPr/>
        <a:lstStyle/>
        <a:p>
          <a:endParaRPr lang="es-MX"/>
        </a:p>
      </dgm:t>
    </dgm:pt>
    <dgm:pt modelId="{8B1D709E-2CE3-4CF9-9252-DF3B9A3FBB4B}" type="sibTrans" cxnId="{D0C31389-7A56-4285-99E6-BCAF8692CA4E}">
      <dgm:prSet/>
      <dgm:spPr/>
      <dgm:t>
        <a:bodyPr/>
        <a:lstStyle/>
        <a:p>
          <a:endParaRPr lang="es-MX"/>
        </a:p>
      </dgm:t>
    </dgm:pt>
    <dgm:pt modelId="{DFB0D4A1-95C6-4909-9AF9-3DBE14579B4E}">
      <dgm:prSet phldrT="[Texto]" custT="1"/>
      <dgm:spPr/>
      <dgm:t>
        <a:bodyPr/>
        <a:lstStyle/>
        <a:p>
          <a:r>
            <a:rPr lang="es-MX" sz="2800" dirty="0" smtClean="0"/>
            <a:t>Mirar</a:t>
          </a:r>
          <a:r>
            <a:rPr lang="es-MX" sz="1300" dirty="0" smtClean="0"/>
            <a:t> </a:t>
          </a:r>
          <a:endParaRPr lang="es-MX" sz="1300" dirty="0"/>
        </a:p>
      </dgm:t>
    </dgm:pt>
    <dgm:pt modelId="{24204AD2-7184-4606-A957-CAC355E029AC}" type="parTrans" cxnId="{E0D9D5D6-80EE-41ED-B7A9-7C8ECBA06A63}">
      <dgm:prSet/>
      <dgm:spPr/>
      <dgm:t>
        <a:bodyPr/>
        <a:lstStyle/>
        <a:p>
          <a:endParaRPr lang="es-MX"/>
        </a:p>
      </dgm:t>
    </dgm:pt>
    <dgm:pt modelId="{BE4F6DE2-EE85-469C-9B16-892A0D0C6E2A}" type="sibTrans" cxnId="{E0D9D5D6-80EE-41ED-B7A9-7C8ECBA06A63}">
      <dgm:prSet/>
      <dgm:spPr/>
      <dgm:t>
        <a:bodyPr/>
        <a:lstStyle/>
        <a:p>
          <a:endParaRPr lang="es-MX"/>
        </a:p>
      </dgm:t>
    </dgm:pt>
    <dgm:pt modelId="{77E55632-4289-494E-BDEE-73344A9C0A9D}">
      <dgm:prSet phldrT="[Texto]" phldr="1"/>
      <dgm:spPr/>
      <dgm:t>
        <a:bodyPr/>
        <a:lstStyle/>
        <a:p>
          <a:endParaRPr lang="es-MX" dirty="0"/>
        </a:p>
      </dgm:t>
    </dgm:pt>
    <dgm:pt modelId="{C82FAA54-E28B-4275-9EDA-8B2C583FB87C}" type="sibTrans" cxnId="{6F08BFE3-7F0F-4E9C-938F-1176A572772B}">
      <dgm:prSet/>
      <dgm:spPr/>
      <dgm:t>
        <a:bodyPr/>
        <a:lstStyle/>
        <a:p>
          <a:endParaRPr lang="es-MX"/>
        </a:p>
      </dgm:t>
    </dgm:pt>
    <dgm:pt modelId="{96CB7B70-F358-4770-BA28-5E19312B9C28}" type="parTrans" cxnId="{6F08BFE3-7F0F-4E9C-938F-1176A572772B}">
      <dgm:prSet/>
      <dgm:spPr/>
      <dgm:t>
        <a:bodyPr/>
        <a:lstStyle/>
        <a:p>
          <a:endParaRPr lang="es-MX"/>
        </a:p>
      </dgm:t>
    </dgm:pt>
    <dgm:pt modelId="{8BF096C8-195F-40F8-9EF4-E3F2FED2AE58}" type="pres">
      <dgm:prSet presAssocID="{F6F5CC71-0BF6-4743-92DA-3B40D2C7E1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7FFBFBE-B29F-4B42-956F-16DFBCB4186C}" type="pres">
      <dgm:prSet presAssocID="{77E55632-4289-494E-BDEE-73344A9C0A9D}" presName="centerShape" presStyleLbl="node0" presStyleIdx="0" presStyleCnt="1"/>
      <dgm:spPr/>
      <dgm:t>
        <a:bodyPr/>
        <a:lstStyle/>
        <a:p>
          <a:endParaRPr lang="es-MX"/>
        </a:p>
      </dgm:t>
    </dgm:pt>
    <dgm:pt modelId="{CCCEAACD-BAA5-4553-B5BD-12D5489ED359}" type="pres">
      <dgm:prSet presAssocID="{B1D2AD5D-FB92-402A-A2A5-4BCED2B5B2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6F549-DC6F-4BF0-BC36-10679D468F22}" type="pres">
      <dgm:prSet presAssocID="{B1D2AD5D-FB92-402A-A2A5-4BCED2B5B239}" presName="dummy" presStyleCnt="0"/>
      <dgm:spPr/>
    </dgm:pt>
    <dgm:pt modelId="{26F5DC7F-F944-487E-A9EF-3CF04D442E55}" type="pres">
      <dgm:prSet presAssocID="{DCFB0779-EF41-40E9-9BCA-168935CF7234}" presName="sibTrans" presStyleLbl="sibTrans2D1" presStyleIdx="0" presStyleCnt="3"/>
      <dgm:spPr/>
      <dgm:t>
        <a:bodyPr/>
        <a:lstStyle/>
        <a:p>
          <a:endParaRPr lang="es-MX"/>
        </a:p>
      </dgm:t>
    </dgm:pt>
    <dgm:pt modelId="{5F0692F3-B873-4F8C-9344-D7C84BDBDD46}" type="pres">
      <dgm:prSet presAssocID="{A0E5DD38-4075-452C-93CE-C1FD57010F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77438-1662-4481-8140-9BD085A4FD88}" type="pres">
      <dgm:prSet presAssocID="{A0E5DD38-4075-452C-93CE-C1FD57010F19}" presName="dummy" presStyleCnt="0"/>
      <dgm:spPr/>
    </dgm:pt>
    <dgm:pt modelId="{60161C04-D29F-439A-8727-11C3135E9AAE}" type="pres">
      <dgm:prSet presAssocID="{8B1D709E-2CE3-4CF9-9252-DF3B9A3FBB4B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F82EBE8-9169-4FE0-8230-B754FDFFF848}" type="pres">
      <dgm:prSet presAssocID="{DFB0D4A1-95C6-4909-9AF9-3DBE14579B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58AE3C-2D85-461D-B628-A07661C80FBF}" type="pres">
      <dgm:prSet presAssocID="{DFB0D4A1-95C6-4909-9AF9-3DBE14579B4E}" presName="dummy" presStyleCnt="0"/>
      <dgm:spPr/>
    </dgm:pt>
    <dgm:pt modelId="{3520877E-34B8-4AB8-9AAC-5233076C7F1F}" type="pres">
      <dgm:prSet presAssocID="{BE4F6DE2-EE85-469C-9B16-892A0D0C6E2A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F4E08D0-BB7D-46A2-BD8C-7FCE1C9AECC8}" type="presOf" srcId="{DCFB0779-EF41-40E9-9BCA-168935CF7234}" destId="{26F5DC7F-F944-487E-A9EF-3CF04D442E55}" srcOrd="0" destOrd="0" presId="urn:microsoft.com/office/officeart/2005/8/layout/radial6"/>
    <dgm:cxn modelId="{07E3EEF1-2068-4759-87E0-09C14E0C5B6F}" type="presOf" srcId="{BE4F6DE2-EE85-469C-9B16-892A0D0C6E2A}" destId="{3520877E-34B8-4AB8-9AAC-5233076C7F1F}" srcOrd="0" destOrd="0" presId="urn:microsoft.com/office/officeart/2005/8/layout/radial6"/>
    <dgm:cxn modelId="{A820E236-A3FF-4234-BD92-BA60C9EE240C}" type="presOf" srcId="{8B1D709E-2CE3-4CF9-9252-DF3B9A3FBB4B}" destId="{60161C04-D29F-439A-8727-11C3135E9AAE}" srcOrd="0" destOrd="0" presId="urn:microsoft.com/office/officeart/2005/8/layout/radial6"/>
    <dgm:cxn modelId="{6F08BFE3-7F0F-4E9C-938F-1176A572772B}" srcId="{F6F5CC71-0BF6-4743-92DA-3B40D2C7E1CF}" destId="{77E55632-4289-494E-BDEE-73344A9C0A9D}" srcOrd="0" destOrd="0" parTransId="{96CB7B70-F358-4770-BA28-5E19312B9C28}" sibTransId="{C82FAA54-E28B-4275-9EDA-8B2C583FB87C}"/>
    <dgm:cxn modelId="{AEF81DB4-5F61-40F7-8266-3F7B054AD031}" type="presOf" srcId="{F6F5CC71-0BF6-4743-92DA-3B40D2C7E1CF}" destId="{8BF096C8-195F-40F8-9EF4-E3F2FED2AE58}" srcOrd="0" destOrd="0" presId="urn:microsoft.com/office/officeart/2005/8/layout/radial6"/>
    <dgm:cxn modelId="{5CD24462-EA24-424F-89EC-826A3DFDC494}" type="presOf" srcId="{77E55632-4289-494E-BDEE-73344A9C0A9D}" destId="{97FFBFBE-B29F-4B42-956F-16DFBCB4186C}" srcOrd="0" destOrd="0" presId="urn:microsoft.com/office/officeart/2005/8/layout/radial6"/>
    <dgm:cxn modelId="{F5433235-6160-426B-B3BE-48D3C905FF2D}" type="presOf" srcId="{B1D2AD5D-FB92-402A-A2A5-4BCED2B5B239}" destId="{CCCEAACD-BAA5-4553-B5BD-12D5489ED359}" srcOrd="0" destOrd="0" presId="urn:microsoft.com/office/officeart/2005/8/layout/radial6"/>
    <dgm:cxn modelId="{E0D9D5D6-80EE-41ED-B7A9-7C8ECBA06A63}" srcId="{77E55632-4289-494E-BDEE-73344A9C0A9D}" destId="{DFB0D4A1-95C6-4909-9AF9-3DBE14579B4E}" srcOrd="2" destOrd="0" parTransId="{24204AD2-7184-4606-A957-CAC355E029AC}" sibTransId="{BE4F6DE2-EE85-469C-9B16-892A0D0C6E2A}"/>
    <dgm:cxn modelId="{D0C31389-7A56-4285-99E6-BCAF8692CA4E}" srcId="{77E55632-4289-494E-BDEE-73344A9C0A9D}" destId="{A0E5DD38-4075-452C-93CE-C1FD57010F19}" srcOrd="1" destOrd="0" parTransId="{F1BA6154-15DB-4912-B3E0-1A14CFFD4877}" sibTransId="{8B1D709E-2CE3-4CF9-9252-DF3B9A3FBB4B}"/>
    <dgm:cxn modelId="{FEEE3B76-0B4C-487B-8B70-ADF6A91F5C56}" type="presOf" srcId="{A0E5DD38-4075-452C-93CE-C1FD57010F19}" destId="{5F0692F3-B873-4F8C-9344-D7C84BDBDD46}" srcOrd="0" destOrd="0" presId="urn:microsoft.com/office/officeart/2005/8/layout/radial6"/>
    <dgm:cxn modelId="{1350E7CD-AEB4-4C0E-B308-BAFA60C67E13}" srcId="{77E55632-4289-494E-BDEE-73344A9C0A9D}" destId="{B1D2AD5D-FB92-402A-A2A5-4BCED2B5B239}" srcOrd="0" destOrd="0" parTransId="{4B8DE7C0-CAD9-4CBB-9696-10A5FBF9A417}" sibTransId="{DCFB0779-EF41-40E9-9BCA-168935CF7234}"/>
    <dgm:cxn modelId="{6C868C2E-9256-4CA5-B5BE-27D30DFB745F}" type="presOf" srcId="{DFB0D4A1-95C6-4909-9AF9-3DBE14579B4E}" destId="{2F82EBE8-9169-4FE0-8230-B754FDFFF848}" srcOrd="0" destOrd="0" presId="urn:microsoft.com/office/officeart/2005/8/layout/radial6"/>
    <dgm:cxn modelId="{5DF737C6-F86C-40B7-9E6A-745557E4EDE6}" type="presParOf" srcId="{8BF096C8-195F-40F8-9EF4-E3F2FED2AE58}" destId="{97FFBFBE-B29F-4B42-956F-16DFBCB4186C}" srcOrd="0" destOrd="0" presId="urn:microsoft.com/office/officeart/2005/8/layout/radial6"/>
    <dgm:cxn modelId="{D97EF09F-1097-40F8-9311-6BC41C148F93}" type="presParOf" srcId="{8BF096C8-195F-40F8-9EF4-E3F2FED2AE58}" destId="{CCCEAACD-BAA5-4553-B5BD-12D5489ED359}" srcOrd="1" destOrd="0" presId="urn:microsoft.com/office/officeart/2005/8/layout/radial6"/>
    <dgm:cxn modelId="{679F799F-28FE-4C8D-B5A4-4156E5E57BB8}" type="presParOf" srcId="{8BF096C8-195F-40F8-9EF4-E3F2FED2AE58}" destId="{5B46F549-DC6F-4BF0-BC36-10679D468F22}" srcOrd="2" destOrd="0" presId="urn:microsoft.com/office/officeart/2005/8/layout/radial6"/>
    <dgm:cxn modelId="{DA1D79CA-AD3D-432D-A505-3D2505E6AB11}" type="presParOf" srcId="{8BF096C8-195F-40F8-9EF4-E3F2FED2AE58}" destId="{26F5DC7F-F944-487E-A9EF-3CF04D442E55}" srcOrd="3" destOrd="0" presId="urn:microsoft.com/office/officeart/2005/8/layout/radial6"/>
    <dgm:cxn modelId="{983A1F44-7DA8-4A0D-B2F7-FDECBB06222C}" type="presParOf" srcId="{8BF096C8-195F-40F8-9EF4-E3F2FED2AE58}" destId="{5F0692F3-B873-4F8C-9344-D7C84BDBDD46}" srcOrd="4" destOrd="0" presId="urn:microsoft.com/office/officeart/2005/8/layout/radial6"/>
    <dgm:cxn modelId="{62D60F86-6CAC-44DB-A088-174E58925CEF}" type="presParOf" srcId="{8BF096C8-195F-40F8-9EF4-E3F2FED2AE58}" destId="{F2677438-1662-4481-8140-9BD085A4FD88}" srcOrd="5" destOrd="0" presId="urn:microsoft.com/office/officeart/2005/8/layout/radial6"/>
    <dgm:cxn modelId="{B58169A5-848D-4049-AC93-25F92F038CCF}" type="presParOf" srcId="{8BF096C8-195F-40F8-9EF4-E3F2FED2AE58}" destId="{60161C04-D29F-439A-8727-11C3135E9AAE}" srcOrd="6" destOrd="0" presId="urn:microsoft.com/office/officeart/2005/8/layout/radial6"/>
    <dgm:cxn modelId="{FE271443-57A4-40BB-B73E-E68AD243AB31}" type="presParOf" srcId="{8BF096C8-195F-40F8-9EF4-E3F2FED2AE58}" destId="{2F82EBE8-9169-4FE0-8230-B754FDFFF848}" srcOrd="7" destOrd="0" presId="urn:microsoft.com/office/officeart/2005/8/layout/radial6"/>
    <dgm:cxn modelId="{A5D9779B-F5FB-49EC-A45C-0C1972507787}" type="presParOf" srcId="{8BF096C8-195F-40F8-9EF4-E3F2FED2AE58}" destId="{F258AE3C-2D85-461D-B628-A07661C80FBF}" srcOrd="8" destOrd="0" presId="urn:microsoft.com/office/officeart/2005/8/layout/radial6"/>
    <dgm:cxn modelId="{60AE2C86-A7B0-426A-8C13-182CC01E0609}" type="presParOf" srcId="{8BF096C8-195F-40F8-9EF4-E3F2FED2AE58}" destId="{3520877E-34B8-4AB8-9AAC-5233076C7F1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ADE69-EF95-4147-B822-2E57923B7EEF}">
      <dsp:nvSpPr>
        <dsp:cNvPr id="0" name=""/>
        <dsp:cNvSpPr/>
      </dsp:nvSpPr>
      <dsp:spPr>
        <a:xfrm>
          <a:off x="2343918" y="15418"/>
          <a:ext cx="1912819" cy="191301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DAFC6-11CC-4ED2-9454-479DFDD98720}">
      <dsp:nvSpPr>
        <dsp:cNvPr id="0" name=""/>
        <dsp:cNvSpPr/>
      </dsp:nvSpPr>
      <dsp:spPr>
        <a:xfrm>
          <a:off x="2779609" y="692459"/>
          <a:ext cx="1067461" cy="53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Inspección</a:t>
          </a:r>
          <a:endParaRPr lang="es-MX" sz="1500" b="1" kern="1200" dirty="0"/>
        </a:p>
      </dsp:txBody>
      <dsp:txXfrm>
        <a:off x="2779609" y="692459"/>
        <a:ext cx="1067461" cy="533675"/>
      </dsp:txXfrm>
    </dsp:sp>
    <dsp:sp modelId="{A3EC92C5-223A-42BB-AA28-C4F05D31A084}">
      <dsp:nvSpPr>
        <dsp:cNvPr id="0" name=""/>
        <dsp:cNvSpPr/>
      </dsp:nvSpPr>
      <dsp:spPr>
        <a:xfrm>
          <a:off x="1825891" y="1099310"/>
          <a:ext cx="1912819" cy="191301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15C4A-73A0-4A91-A128-81D87FF10A66}">
      <dsp:nvSpPr>
        <dsp:cNvPr id="0" name=""/>
        <dsp:cNvSpPr/>
      </dsp:nvSpPr>
      <dsp:spPr>
        <a:xfrm>
          <a:off x="2246058" y="1793799"/>
          <a:ext cx="1067461" cy="53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2246058" y="1793799"/>
        <a:ext cx="1067461" cy="533675"/>
      </dsp:txXfrm>
    </dsp:sp>
    <dsp:sp modelId="{091B2C5D-9FAE-4859-B8EB-9ADA06C4A0B8}">
      <dsp:nvSpPr>
        <dsp:cNvPr id="0" name=""/>
        <dsp:cNvSpPr/>
      </dsp:nvSpPr>
      <dsp:spPr>
        <a:xfrm>
          <a:off x="2357289" y="2202680"/>
          <a:ext cx="1912819" cy="191301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7E71D-027B-4E3E-9B5B-67FDF192FD7D}">
      <dsp:nvSpPr>
        <dsp:cNvPr id="0" name=""/>
        <dsp:cNvSpPr/>
      </dsp:nvSpPr>
      <dsp:spPr>
        <a:xfrm>
          <a:off x="2779609" y="2895139"/>
          <a:ext cx="1067461" cy="53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Percusión</a:t>
          </a:r>
          <a:r>
            <a:rPr lang="es-MX" sz="1500" kern="1200" dirty="0" smtClean="0"/>
            <a:t> </a:t>
          </a:r>
          <a:endParaRPr lang="es-MX" sz="1500" kern="1200" dirty="0"/>
        </a:p>
      </dsp:txBody>
      <dsp:txXfrm>
        <a:off x="2779609" y="2895139"/>
        <a:ext cx="1067461" cy="533675"/>
      </dsp:txXfrm>
    </dsp:sp>
    <dsp:sp modelId="{5E86D2D7-D569-4139-95F0-80EC12004DDD}">
      <dsp:nvSpPr>
        <dsp:cNvPr id="0" name=""/>
        <dsp:cNvSpPr/>
      </dsp:nvSpPr>
      <dsp:spPr>
        <a:xfrm>
          <a:off x="1962239" y="3428815"/>
          <a:ext cx="1643352" cy="164414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99C27-5668-4998-86E5-2F0AD948A140}">
      <dsp:nvSpPr>
        <dsp:cNvPr id="0" name=""/>
        <dsp:cNvSpPr/>
      </dsp:nvSpPr>
      <dsp:spPr>
        <a:xfrm>
          <a:off x="2246058" y="3996479"/>
          <a:ext cx="1067461" cy="53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Auscultación</a:t>
          </a:r>
          <a:r>
            <a:rPr lang="es-MX" sz="1500" kern="1200" dirty="0" smtClean="0"/>
            <a:t> </a:t>
          </a:r>
          <a:endParaRPr lang="es-MX" sz="1500" kern="1200" dirty="0"/>
        </a:p>
      </dsp:txBody>
      <dsp:txXfrm>
        <a:off x="2246058" y="3996479"/>
        <a:ext cx="1067461" cy="533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0877E-34B8-4AB8-9AAC-5233076C7F1F}">
      <dsp:nvSpPr>
        <dsp:cNvPr id="0" name=""/>
        <dsp:cNvSpPr/>
      </dsp:nvSpPr>
      <dsp:spPr>
        <a:xfrm>
          <a:off x="2265366" y="608851"/>
          <a:ext cx="4063992" cy="4063992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0">
              <a:schemeClr val="accent2">
                <a:hueOff val="949328"/>
                <a:satOff val="-30246"/>
                <a:lumOff val="-5883"/>
                <a:alphaOff val="0"/>
                <a:shade val="67000"/>
                <a:satMod val="150000"/>
              </a:schemeClr>
            </a:gs>
            <a:gs pos="30000">
              <a:schemeClr val="accent2">
                <a:hueOff val="949328"/>
                <a:satOff val="-30246"/>
                <a:lumOff val="-5883"/>
                <a:alphaOff val="0"/>
                <a:shade val="94000"/>
                <a:satMod val="130000"/>
              </a:schemeClr>
            </a:gs>
            <a:gs pos="45000">
              <a:schemeClr val="accent2">
                <a:hueOff val="949328"/>
                <a:satOff val="-30246"/>
                <a:lumOff val="-5883"/>
                <a:alphaOff val="0"/>
                <a:shade val="100000"/>
                <a:satMod val="120000"/>
              </a:schemeClr>
            </a:gs>
            <a:gs pos="55000">
              <a:schemeClr val="accent2">
                <a:hueOff val="949328"/>
                <a:satOff val="-30246"/>
                <a:lumOff val="-5883"/>
                <a:alphaOff val="0"/>
                <a:shade val="100000"/>
                <a:satMod val="118000"/>
              </a:schemeClr>
            </a:gs>
            <a:gs pos="73000">
              <a:schemeClr val="accent2">
                <a:hueOff val="949328"/>
                <a:satOff val="-30246"/>
                <a:lumOff val="-5883"/>
                <a:alphaOff val="0"/>
                <a:shade val="94000"/>
                <a:satMod val="130000"/>
              </a:schemeClr>
            </a:gs>
            <a:gs pos="100000">
              <a:schemeClr val="accent2">
                <a:hueOff val="949328"/>
                <a:satOff val="-30246"/>
                <a:lumOff val="-58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61C04-D29F-439A-8727-11C3135E9AAE}">
      <dsp:nvSpPr>
        <dsp:cNvPr id="0" name=""/>
        <dsp:cNvSpPr/>
      </dsp:nvSpPr>
      <dsp:spPr>
        <a:xfrm>
          <a:off x="2265366" y="608851"/>
          <a:ext cx="4063992" cy="4063992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0">
              <a:schemeClr val="accent2">
                <a:hueOff val="474664"/>
                <a:satOff val="-15123"/>
                <a:lumOff val="-2941"/>
                <a:alphaOff val="0"/>
                <a:shade val="67000"/>
                <a:satMod val="150000"/>
              </a:schemeClr>
            </a:gs>
            <a:gs pos="30000">
              <a:schemeClr val="accent2">
                <a:hueOff val="474664"/>
                <a:satOff val="-15123"/>
                <a:lumOff val="-2941"/>
                <a:alphaOff val="0"/>
                <a:shade val="94000"/>
                <a:satMod val="130000"/>
              </a:schemeClr>
            </a:gs>
            <a:gs pos="45000">
              <a:schemeClr val="accent2">
                <a:hueOff val="474664"/>
                <a:satOff val="-15123"/>
                <a:lumOff val="-2941"/>
                <a:alphaOff val="0"/>
                <a:shade val="100000"/>
                <a:satMod val="120000"/>
              </a:schemeClr>
            </a:gs>
            <a:gs pos="55000">
              <a:schemeClr val="accent2">
                <a:hueOff val="474664"/>
                <a:satOff val="-15123"/>
                <a:lumOff val="-2941"/>
                <a:alphaOff val="0"/>
                <a:shade val="100000"/>
                <a:satMod val="118000"/>
              </a:schemeClr>
            </a:gs>
            <a:gs pos="73000">
              <a:schemeClr val="accent2">
                <a:hueOff val="474664"/>
                <a:satOff val="-15123"/>
                <a:lumOff val="-2941"/>
                <a:alphaOff val="0"/>
                <a:shade val="94000"/>
                <a:satMod val="130000"/>
              </a:schemeClr>
            </a:gs>
            <a:gs pos="100000">
              <a:schemeClr val="accent2">
                <a:hueOff val="474664"/>
                <a:satOff val="-15123"/>
                <a:lumOff val="-294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5DC7F-F944-487E-A9EF-3CF04D442E55}">
      <dsp:nvSpPr>
        <dsp:cNvPr id="0" name=""/>
        <dsp:cNvSpPr/>
      </dsp:nvSpPr>
      <dsp:spPr>
        <a:xfrm>
          <a:off x="2265366" y="608851"/>
          <a:ext cx="4063992" cy="4063992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FBFBE-B29F-4B42-956F-16DFBCB4186C}">
      <dsp:nvSpPr>
        <dsp:cNvPr id="0" name=""/>
        <dsp:cNvSpPr/>
      </dsp:nvSpPr>
      <dsp:spPr>
        <a:xfrm>
          <a:off x="3361511" y="1704996"/>
          <a:ext cx="1871702" cy="18717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100" kern="1200" dirty="0"/>
        </a:p>
      </dsp:txBody>
      <dsp:txXfrm>
        <a:off x="3635615" y="1979100"/>
        <a:ext cx="1323494" cy="1323494"/>
      </dsp:txXfrm>
    </dsp:sp>
    <dsp:sp modelId="{CCCEAACD-BAA5-4553-B5BD-12D5489ED359}">
      <dsp:nvSpPr>
        <dsp:cNvPr id="0" name=""/>
        <dsp:cNvSpPr/>
      </dsp:nvSpPr>
      <dsp:spPr>
        <a:xfrm>
          <a:off x="3642266" y="922"/>
          <a:ext cx="1310191" cy="13101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Sin prisa </a:t>
          </a:r>
          <a:endParaRPr lang="es-MX" sz="3000" kern="1200" dirty="0"/>
        </a:p>
      </dsp:txBody>
      <dsp:txXfrm>
        <a:off x="3834139" y="192795"/>
        <a:ext cx="926445" cy="926445"/>
      </dsp:txXfrm>
    </dsp:sp>
    <dsp:sp modelId="{5F0692F3-B873-4F8C-9344-D7C84BDBDD46}">
      <dsp:nvSpPr>
        <dsp:cNvPr id="0" name=""/>
        <dsp:cNvSpPr/>
      </dsp:nvSpPr>
      <dsp:spPr>
        <a:xfrm>
          <a:off x="5361179" y="2978166"/>
          <a:ext cx="1310191" cy="1310191"/>
        </a:xfrm>
        <a:prstGeom prst="ellipse">
          <a:avLst/>
        </a:prstGeom>
        <a:gradFill rotWithShape="0">
          <a:gsLst>
            <a:gs pos="0">
              <a:schemeClr val="accent2">
                <a:hueOff val="474664"/>
                <a:satOff val="-15123"/>
                <a:lumOff val="-2941"/>
                <a:alphaOff val="0"/>
                <a:shade val="67000"/>
                <a:satMod val="150000"/>
              </a:schemeClr>
            </a:gs>
            <a:gs pos="30000">
              <a:schemeClr val="accent2">
                <a:hueOff val="474664"/>
                <a:satOff val="-15123"/>
                <a:lumOff val="-2941"/>
                <a:alphaOff val="0"/>
                <a:shade val="94000"/>
                <a:satMod val="130000"/>
              </a:schemeClr>
            </a:gs>
            <a:gs pos="45000">
              <a:schemeClr val="accent2">
                <a:hueOff val="474664"/>
                <a:satOff val="-15123"/>
                <a:lumOff val="-2941"/>
                <a:alphaOff val="0"/>
                <a:shade val="100000"/>
                <a:satMod val="120000"/>
              </a:schemeClr>
            </a:gs>
            <a:gs pos="55000">
              <a:schemeClr val="accent2">
                <a:hueOff val="474664"/>
                <a:satOff val="-15123"/>
                <a:lumOff val="-2941"/>
                <a:alphaOff val="0"/>
                <a:shade val="100000"/>
                <a:satMod val="118000"/>
              </a:schemeClr>
            </a:gs>
            <a:gs pos="73000">
              <a:schemeClr val="accent2">
                <a:hueOff val="474664"/>
                <a:satOff val="-15123"/>
                <a:lumOff val="-2941"/>
                <a:alphaOff val="0"/>
                <a:shade val="94000"/>
                <a:satMod val="130000"/>
              </a:schemeClr>
            </a:gs>
            <a:gs pos="100000">
              <a:schemeClr val="accent2">
                <a:hueOff val="474664"/>
                <a:satOff val="-15123"/>
                <a:lumOff val="-294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Observar críticamente </a:t>
          </a:r>
          <a:endParaRPr lang="es-MX" sz="1600" kern="1200" dirty="0"/>
        </a:p>
      </dsp:txBody>
      <dsp:txXfrm>
        <a:off x="5553052" y="3170039"/>
        <a:ext cx="926445" cy="926445"/>
      </dsp:txXfrm>
    </dsp:sp>
    <dsp:sp modelId="{2F82EBE8-9169-4FE0-8230-B754FDFFF848}">
      <dsp:nvSpPr>
        <dsp:cNvPr id="0" name=""/>
        <dsp:cNvSpPr/>
      </dsp:nvSpPr>
      <dsp:spPr>
        <a:xfrm>
          <a:off x="1923353" y="2978166"/>
          <a:ext cx="1310191" cy="1310191"/>
        </a:xfrm>
        <a:prstGeom prst="ellipse">
          <a:avLst/>
        </a:prstGeom>
        <a:gradFill rotWithShape="0">
          <a:gsLst>
            <a:gs pos="0">
              <a:schemeClr val="accent2">
                <a:hueOff val="949328"/>
                <a:satOff val="-30246"/>
                <a:lumOff val="-5883"/>
                <a:alphaOff val="0"/>
                <a:shade val="67000"/>
                <a:satMod val="150000"/>
              </a:schemeClr>
            </a:gs>
            <a:gs pos="30000">
              <a:schemeClr val="accent2">
                <a:hueOff val="949328"/>
                <a:satOff val="-30246"/>
                <a:lumOff val="-5883"/>
                <a:alphaOff val="0"/>
                <a:shade val="94000"/>
                <a:satMod val="130000"/>
              </a:schemeClr>
            </a:gs>
            <a:gs pos="45000">
              <a:schemeClr val="accent2">
                <a:hueOff val="949328"/>
                <a:satOff val="-30246"/>
                <a:lumOff val="-5883"/>
                <a:alphaOff val="0"/>
                <a:shade val="100000"/>
                <a:satMod val="120000"/>
              </a:schemeClr>
            </a:gs>
            <a:gs pos="55000">
              <a:schemeClr val="accent2">
                <a:hueOff val="949328"/>
                <a:satOff val="-30246"/>
                <a:lumOff val="-5883"/>
                <a:alphaOff val="0"/>
                <a:shade val="100000"/>
                <a:satMod val="118000"/>
              </a:schemeClr>
            </a:gs>
            <a:gs pos="73000">
              <a:schemeClr val="accent2">
                <a:hueOff val="949328"/>
                <a:satOff val="-30246"/>
                <a:lumOff val="-5883"/>
                <a:alphaOff val="0"/>
                <a:shade val="94000"/>
                <a:satMod val="130000"/>
              </a:schemeClr>
            </a:gs>
            <a:gs pos="100000">
              <a:schemeClr val="accent2">
                <a:hueOff val="949328"/>
                <a:satOff val="-30246"/>
                <a:lumOff val="-5883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Mirar</a:t>
          </a:r>
          <a:r>
            <a:rPr lang="es-MX" sz="1300" kern="1200" dirty="0" smtClean="0"/>
            <a:t> </a:t>
          </a:r>
          <a:endParaRPr lang="es-MX" sz="1300" kern="1200" dirty="0"/>
        </a:p>
      </dsp:txBody>
      <dsp:txXfrm>
        <a:off x="2115226" y="3170039"/>
        <a:ext cx="926445" cy="92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9645311-D2F4-4EC8-8B39-3F6B4556C9CA}" type="datetimeFigureOut">
              <a:rPr lang="es-MX" smtClean="0"/>
              <a:t>21/03/2012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2A629D5-D629-48BB-851C-5609654C505F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5145"/>
            <a:ext cx="8928992" cy="45365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/>
              <a:t> </a:t>
            </a:r>
            <a:br>
              <a:rPr lang="es-MX" sz="4000" b="1" dirty="0" smtClean="0"/>
            </a:br>
            <a:r>
              <a:rPr lang="es-MX" sz="4000" b="1" dirty="0" smtClean="0"/>
              <a:t>Introducción a la clínica </a:t>
            </a:r>
            <a:br>
              <a:rPr lang="es-MX" sz="4000" b="1" dirty="0" smtClean="0"/>
            </a:b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4000" b="1" dirty="0" smtClean="0">
                <a:solidFill>
                  <a:schemeClr val="tx1"/>
                </a:solidFill>
              </a:rPr>
              <a:t>«Métodos semiológicos»</a:t>
            </a:r>
            <a:endParaRPr lang="es-MX" sz="40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4797152"/>
            <a:ext cx="478802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 smtClean="0"/>
          </a:p>
          <a:p>
            <a:r>
              <a:rPr lang="es-MX" dirty="0"/>
              <a:t>		</a:t>
            </a:r>
            <a:r>
              <a:rPr lang="es-MX" dirty="0" smtClean="0"/>
              <a:t>Téllez Chang Mario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33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4. Estado </a:t>
            </a:r>
            <a:r>
              <a:rPr lang="es-MX" b="1" dirty="0"/>
              <a:t>general de nutrición 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690168" cy="4607408"/>
          </a:xfrm>
        </p:spPr>
        <p:txBody>
          <a:bodyPr/>
          <a:lstStyle/>
          <a:p>
            <a:pPr algn="just"/>
            <a:r>
              <a:rPr lang="es-MX" dirty="0" smtClean="0"/>
              <a:t>Se estima con la inspección y se confirma con el peso.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evalúa en conjunto observando las características de:</a:t>
            </a:r>
            <a:r>
              <a:rPr lang="es-MX" dirty="0"/>
              <a:t> </a:t>
            </a:r>
            <a:r>
              <a:rPr lang="es-MX" dirty="0" smtClean="0"/>
              <a:t> piel, conjuntivas.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Índice de Quelet. (peso/talla) Normal 20-25, sobrepeso 25-30 y obesidad mas de 30.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64" y="3671135"/>
            <a:ext cx="4199812" cy="3159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45224"/>
            <a:ext cx="1980953" cy="1057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676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pPr algn="ctr"/>
            <a:r>
              <a:rPr lang="es-MX" dirty="0" smtClean="0"/>
              <a:t>5. Postura-posición y actitud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6225" y="1124744"/>
            <a:ext cx="4079751" cy="5111464"/>
          </a:xfrm>
        </p:spPr>
        <p:txBody>
          <a:bodyPr/>
          <a:lstStyle/>
          <a:p>
            <a:pPr algn="just"/>
            <a:r>
              <a:rPr lang="es-MX" dirty="0" smtClean="0"/>
              <a:t>Erguido. </a:t>
            </a:r>
            <a:r>
              <a:rPr lang="es-MX" dirty="0"/>
              <a:t>E</a:t>
            </a:r>
            <a:r>
              <a:rPr lang="es-MX" dirty="0" smtClean="0"/>
              <a:t>l plano de la pelvis forma un ángulo de 30 grados con la horizontal, la línea de gravedad pasa por las articulaciones del hombro, cadera, rodillas y pie.</a:t>
            </a:r>
          </a:p>
          <a:p>
            <a:pPr algn="just"/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615815" y="1124744"/>
            <a:ext cx="4251960" cy="5111464"/>
          </a:xfrm>
        </p:spPr>
        <p:txBody>
          <a:bodyPr/>
          <a:lstStyle/>
          <a:p>
            <a:pPr algn="just"/>
            <a:r>
              <a:rPr lang="es-MX" dirty="0" smtClean="0"/>
              <a:t>La actitud de estar acostada una persona se conoce como decúbito.</a:t>
            </a:r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     Indiferente 	Posición obligada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		Decúbito ventral </a:t>
            </a:r>
          </a:p>
          <a:p>
            <a:pPr marL="0" indent="0" algn="ctr">
              <a:buNone/>
            </a:pPr>
            <a:r>
              <a:rPr lang="es-MX" dirty="0" smtClean="0"/>
              <a:t>		Decúbito lateral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55" y="3450771"/>
            <a:ext cx="1775078" cy="308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Flecha izquierda y arriba"/>
          <p:cNvSpPr/>
          <p:nvPr/>
        </p:nvSpPr>
        <p:spPr>
          <a:xfrm rot="13534075">
            <a:off x="6091805" y="1814669"/>
            <a:ext cx="1080120" cy="1080120"/>
          </a:xfrm>
          <a:prstGeom prst="leftUpArrow">
            <a:avLst>
              <a:gd name="adj1" fmla="val 1215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>
            <a:off x="7431158" y="297010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30" y="5589240"/>
            <a:ext cx="2438095" cy="9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42" y="3330148"/>
            <a:ext cx="2858816" cy="2052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308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276225" y="836712"/>
            <a:ext cx="3935735" cy="5399496"/>
          </a:xfrm>
        </p:spPr>
        <p:txBody>
          <a:bodyPr/>
          <a:lstStyle/>
          <a:p>
            <a:pPr algn="just"/>
            <a:r>
              <a:rPr lang="es-MX" dirty="0" smtClean="0"/>
              <a:t>Apreciación subjetiva de las fuerzas del paciente.</a:t>
            </a:r>
          </a:p>
          <a:p>
            <a:pPr marL="0" indent="0" algn="just">
              <a:buNone/>
            </a:pPr>
            <a:r>
              <a:rPr lang="es-MX" dirty="0" smtClean="0"/>
              <a:t> </a:t>
            </a:r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Intensidad de la voz </a:t>
            </a:r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Movilidad o dificultad para realizar movimientos. </a:t>
            </a:r>
          </a:p>
          <a:p>
            <a:pPr marL="454914" indent="-457200" algn="just">
              <a:buFont typeface="+mj-lt"/>
              <a:buAutoNum type="arabicPeriod"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     C.D. normal            Adinamia </a:t>
            </a:r>
          </a:p>
          <a:p>
            <a:pPr marL="0" indent="0" algn="just">
              <a:buNone/>
            </a:pPr>
            <a:r>
              <a:rPr lang="es-MX" dirty="0" smtClean="0"/>
              <a:t>                                      profunda</a:t>
            </a:r>
          </a:p>
          <a:p>
            <a:pPr marL="454914" indent="-457200">
              <a:buFont typeface="+mj-lt"/>
              <a:buAutoNum type="arabicPeriod"/>
            </a:pPr>
            <a:endParaRPr lang="es-MX" dirty="0"/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0" y="4581128"/>
            <a:ext cx="2219325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248150" cy="509587"/>
          </a:xfrm>
        </p:spPr>
        <p:txBody>
          <a:bodyPr/>
          <a:lstStyle/>
          <a:p>
            <a:pPr algn="ctr"/>
            <a:r>
              <a:rPr lang="es-MX" b="1" dirty="0" smtClean="0"/>
              <a:t>6. Capacidad dinámica </a:t>
            </a:r>
            <a:endParaRPr lang="es-MX" b="1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15"/>
          </p:nvPr>
        </p:nvSpPr>
        <p:spPr>
          <a:xfrm>
            <a:off x="4644008" y="332656"/>
            <a:ext cx="4248150" cy="509587"/>
          </a:xfrm>
        </p:spPr>
        <p:txBody>
          <a:bodyPr/>
          <a:lstStyle/>
          <a:p>
            <a:pPr algn="ctr"/>
            <a:r>
              <a:rPr lang="es-MX" b="1" dirty="0" smtClean="0"/>
              <a:t>7. Facies o expresión </a:t>
            </a:r>
            <a:endParaRPr lang="es-MX" b="1" dirty="0"/>
          </a:p>
        </p:txBody>
      </p:sp>
      <p:sp>
        <p:nvSpPr>
          <p:cNvPr id="10" name="9 Flecha izquierda y arriba"/>
          <p:cNvSpPr/>
          <p:nvPr/>
        </p:nvSpPr>
        <p:spPr>
          <a:xfrm rot="13515122">
            <a:off x="1586275" y="2887756"/>
            <a:ext cx="1217568" cy="1226448"/>
          </a:xfrm>
          <a:prstGeom prst="leftUpArrow">
            <a:avLst>
              <a:gd name="adj1" fmla="val 1596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1303591" cy="2009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6 Marcador de contenido"/>
          <p:cNvSpPr txBox="1">
            <a:spLocks/>
          </p:cNvSpPr>
          <p:nvPr/>
        </p:nvSpPr>
        <p:spPr>
          <a:xfrm>
            <a:off x="5292080" y="989112"/>
            <a:ext cx="3747904" cy="539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Observación de los rasgos faciales con énfasis en las modificaciones.</a:t>
            </a:r>
          </a:p>
          <a:p>
            <a:pPr marL="454914" indent="-457200" algn="just">
              <a:buFont typeface="+mj-lt"/>
              <a:buAutoNum type="arabicPeriod"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Ejem.: facie normal, descompuesta, dolorosa. </a:t>
            </a:r>
            <a:endParaRPr lang="es-MX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2" y="4882485"/>
            <a:ext cx="2342857" cy="194285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04" y="4882485"/>
            <a:ext cx="1347345" cy="19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13" y="3140968"/>
            <a:ext cx="2166419" cy="163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00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6225" y="908720"/>
            <a:ext cx="3791719" cy="5327488"/>
          </a:xfrm>
        </p:spPr>
        <p:txBody>
          <a:bodyPr/>
          <a:lstStyle/>
          <a:p>
            <a:pPr algn="just"/>
            <a:r>
              <a:rPr lang="es-MX" dirty="0" smtClean="0"/>
              <a:t>Conciencia: completo conocimiento de si mismo y del ambiente que lo rodea.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Flujo de lenguaje: voz clara y fuerte y si el lenguaje es fluido.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15815" y="908720"/>
            <a:ext cx="4251960" cy="5327488"/>
          </a:xfrm>
        </p:spPr>
        <p:txBody>
          <a:bodyPr/>
          <a:lstStyle/>
          <a:p>
            <a:pPr algn="just"/>
            <a:r>
              <a:rPr lang="es-MX" dirty="0" smtClean="0"/>
              <a:t>Se explora inicialmente con interrogatorio y luego se busca si tiene un control motor dominante de la mano el pie y el ojo.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332656"/>
            <a:ext cx="4248150" cy="509587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8. El estado de conciencia y lenguaje </a:t>
            </a:r>
            <a:endParaRPr lang="es-MX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15"/>
          </p:nvPr>
        </p:nvSpPr>
        <p:spPr>
          <a:xfrm>
            <a:off x="4572000" y="332656"/>
            <a:ext cx="4248150" cy="509587"/>
          </a:xfrm>
        </p:spPr>
        <p:txBody>
          <a:bodyPr/>
          <a:lstStyle/>
          <a:p>
            <a:pPr algn="ctr"/>
            <a:r>
              <a:rPr lang="es-MX" b="1" dirty="0" smtClean="0"/>
              <a:t>9. Dominancia hemisférica real</a:t>
            </a:r>
            <a:endParaRPr lang="es-MX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287969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492896"/>
            <a:ext cx="44349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73" y="4941845"/>
            <a:ext cx="2666667" cy="17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943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/>
          <a:lstStyle/>
          <a:p>
            <a:pPr algn="ctr"/>
            <a:r>
              <a:rPr lang="es-MX" dirty="0" smtClean="0"/>
              <a:t>10. Peso y talla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595360" cy="4937760"/>
          </a:xfrm>
        </p:spPr>
        <p:txBody>
          <a:bodyPr/>
          <a:lstStyle/>
          <a:p>
            <a:pPr algn="just"/>
            <a:r>
              <a:rPr lang="es-MX" dirty="0" smtClean="0"/>
              <a:t>El peso normal para cada individuo guarda relación con la edad, el sexo, la talla y el desarrollo esquelético.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La talla se bebe considerar de acuerdo con las condiciones de edad, familia y la raza. 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2241301" cy="315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16" y="4509121"/>
            <a:ext cx="2690481" cy="224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58251"/>
            <a:ext cx="3572619" cy="2533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386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PALPACION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 smtClean="0"/>
              <a:t>ES LA APRECIACIÓN MANUAL DE:</a:t>
            </a:r>
          </a:p>
          <a:p>
            <a:endParaRPr lang="es-MX" dirty="0"/>
          </a:p>
          <a:p>
            <a:r>
              <a:rPr lang="es-MX" dirty="0" smtClean="0"/>
              <a:t>Temperatura  </a:t>
            </a:r>
          </a:p>
          <a:p>
            <a:endParaRPr lang="es-MX" dirty="0" smtClean="0"/>
          </a:p>
          <a:p>
            <a:r>
              <a:rPr lang="es-MX" dirty="0" smtClean="0"/>
              <a:t> consistencia</a:t>
            </a:r>
          </a:p>
          <a:p>
            <a:endParaRPr lang="es-MX" dirty="0" smtClean="0"/>
          </a:p>
          <a:p>
            <a:r>
              <a:rPr lang="es-MX" dirty="0" smtClean="0"/>
              <a:t> forma</a:t>
            </a:r>
          </a:p>
          <a:p>
            <a:endParaRPr lang="es-MX" dirty="0" smtClean="0"/>
          </a:p>
          <a:p>
            <a:r>
              <a:rPr lang="es-MX" dirty="0" smtClean="0"/>
              <a:t> tamaño</a:t>
            </a:r>
          </a:p>
          <a:p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situación</a:t>
            </a: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/>
              <a:t>SE </a:t>
            </a:r>
            <a:r>
              <a:rPr lang="es-MX" dirty="0" smtClean="0"/>
              <a:t>APOYA DEL SENTIDO DEL TACTO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810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1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NORMAS A SEGUIR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1. </a:t>
            </a:r>
            <a:r>
              <a:rPr lang="es-MX" dirty="0" smtClean="0"/>
              <a:t>siempre debe hacerlo </a:t>
            </a:r>
            <a:r>
              <a:rPr lang="es-MX" dirty="0"/>
              <a:t>ubicado al lado derecho del </a:t>
            </a:r>
            <a:r>
              <a:rPr lang="es-MX" dirty="0" smtClean="0"/>
              <a:t>sujeto a </a:t>
            </a:r>
            <a:r>
              <a:rPr lang="es-MX" dirty="0"/>
              <a:t>examinar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2. Las manos </a:t>
            </a:r>
            <a:r>
              <a:rPr lang="es-MX" dirty="0" smtClean="0"/>
              <a:t>deben </a:t>
            </a:r>
            <a:r>
              <a:rPr lang="es-MX" dirty="0"/>
              <a:t>calentarse </a:t>
            </a:r>
            <a:r>
              <a:rPr lang="es-MX" dirty="0" smtClean="0"/>
              <a:t>hasta lograr </a:t>
            </a:r>
            <a:r>
              <a:rPr lang="es-MX" dirty="0"/>
              <a:t>una temperatura similar a la de la región a </a:t>
            </a:r>
            <a:r>
              <a:rPr lang="es-MX" dirty="0" smtClean="0"/>
              <a:t>explorar.</a:t>
            </a:r>
          </a:p>
          <a:p>
            <a:pPr algn="just"/>
            <a:endParaRPr lang="es-MX" dirty="0"/>
          </a:p>
        </p:txBody>
      </p:sp>
      <p:pic>
        <p:nvPicPr>
          <p:cNvPr id="4100" name="Picture 4" descr="http://www.polgalvan.sld.cu/softw_apn/imagenes/tmanosca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1586"/>
            <a:ext cx="4124669" cy="3093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9631"/>
            <a:ext cx="3816424" cy="2992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9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dirty="0" smtClean="0"/>
              <a:t>3. </a:t>
            </a:r>
            <a:r>
              <a:rPr lang="es-MX" dirty="0"/>
              <a:t>Debe respetarse el pudor en el examinado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4. Dar </a:t>
            </a:r>
            <a:r>
              <a:rPr lang="es-MX" dirty="0"/>
              <a:t>una explicación previa del </a:t>
            </a:r>
            <a:r>
              <a:rPr lang="es-MX" dirty="0" smtClean="0"/>
              <a:t>procedimiento, las </a:t>
            </a:r>
            <a:r>
              <a:rPr lang="es-MX" dirty="0"/>
              <a:t>maniobras para obtener el máximo de relajación y colaboración del paciente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5. </a:t>
            </a:r>
            <a:r>
              <a:rPr lang="es-MX" dirty="0"/>
              <a:t>Cuando el </a:t>
            </a:r>
            <a:r>
              <a:rPr lang="es-MX" dirty="0" smtClean="0"/>
              <a:t>padecimiento esta acompañado </a:t>
            </a:r>
            <a:r>
              <a:rPr lang="es-MX" dirty="0"/>
              <a:t>de dolor, la palpación </a:t>
            </a:r>
            <a:r>
              <a:rPr lang="es-MX" dirty="0" smtClean="0"/>
              <a:t> se inicia  </a:t>
            </a:r>
            <a:r>
              <a:rPr lang="es-MX" dirty="0"/>
              <a:t>lejos de la </a:t>
            </a:r>
            <a:r>
              <a:rPr lang="es-MX" dirty="0" smtClean="0"/>
              <a:t>región en </a:t>
            </a:r>
            <a:r>
              <a:rPr lang="es-MX" dirty="0"/>
              <a:t>forma muy suave.</a:t>
            </a:r>
          </a:p>
          <a:p>
            <a:endParaRPr lang="es-MX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98900"/>
            <a:ext cx="3456384" cy="258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0" y="4221088"/>
            <a:ext cx="3161786" cy="236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47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TIPOS DE PALPACION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sz="3200" b="1" dirty="0" smtClean="0"/>
              <a:t>UNIMANUAL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r>
              <a:rPr lang="es-MX" sz="3200" dirty="0" smtClean="0"/>
              <a:t>                         </a:t>
            </a:r>
            <a:r>
              <a:rPr lang="es-MX" sz="3200" b="1" dirty="0" smtClean="0"/>
              <a:t>BIMANUAL</a:t>
            </a:r>
            <a:endParaRPr lang="es-MX" sz="3200" b="1" dirty="0"/>
          </a:p>
        </p:txBody>
      </p:sp>
      <p:sp>
        <p:nvSpPr>
          <p:cNvPr id="5" name="4 Abrir llave"/>
          <p:cNvSpPr/>
          <p:nvPr/>
        </p:nvSpPr>
        <p:spPr>
          <a:xfrm>
            <a:off x="4788024" y="3914534"/>
            <a:ext cx="432048" cy="1978471"/>
          </a:xfrm>
          <a:prstGeom prst="leftBrace">
            <a:avLst>
              <a:gd name="adj1" fmla="val 3152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3995828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Pasiva</a:t>
            </a:r>
          </a:p>
          <a:p>
            <a:endParaRPr lang="es-MX" sz="2800" dirty="0"/>
          </a:p>
          <a:p>
            <a:endParaRPr lang="es-MX" sz="2800" dirty="0" smtClean="0"/>
          </a:p>
          <a:p>
            <a:r>
              <a:rPr lang="es-MX" sz="2800" dirty="0" smtClean="0"/>
              <a:t>activa</a:t>
            </a:r>
            <a:endParaRPr lang="es-MX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49" y="1400659"/>
            <a:ext cx="1666875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27666"/>
            <a:ext cx="16383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6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endParaRPr lang="es-MX" sz="3200" dirty="0" smtClean="0"/>
          </a:p>
          <a:p>
            <a:pPr marL="457200" indent="-457200"/>
            <a:r>
              <a:rPr lang="es-MX" sz="3200" dirty="0" smtClean="0"/>
              <a:t>palpación superficial</a:t>
            </a:r>
          </a:p>
          <a:p>
            <a:pPr marL="342900" indent="-342900"/>
            <a:endParaRPr lang="es-MX" sz="3200" dirty="0"/>
          </a:p>
          <a:p>
            <a:pPr marL="342900" indent="-342900"/>
            <a:endParaRPr lang="es-MX" sz="3200" dirty="0" smtClean="0"/>
          </a:p>
          <a:p>
            <a:pPr marL="342900" indent="-342900"/>
            <a:endParaRPr lang="es-MX" sz="3200" dirty="0"/>
          </a:p>
          <a:p>
            <a:pPr marL="342900" indent="-342900"/>
            <a:r>
              <a:rPr lang="es-MX" sz="3200" dirty="0" smtClean="0"/>
              <a:t>palpación profunda</a:t>
            </a:r>
            <a:endParaRPr lang="es-MX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22860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67652"/>
            <a:ext cx="2232248" cy="167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776333"/>
            <a:ext cx="1666875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6577"/>
            <a:ext cx="1628775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9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pPr algn="ctr"/>
            <a:r>
              <a:rPr lang="es-MX" dirty="0" smtClean="0"/>
              <a:t>Métodos semiológicos de exploración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En toda historia clínica figuran dos aspectos importantes:</a:t>
            </a:r>
          </a:p>
          <a:p>
            <a:endParaRPr lang="es-MX" dirty="0"/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Interrogatorio </a:t>
            </a:r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Exploración o examen físico.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2664296" cy="332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44214"/>
            <a:ext cx="3655293" cy="363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70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TACTO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EXPLORACIÓN DE LAS CAVIDADES NATURALES</a:t>
            </a:r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204" y="2204864"/>
            <a:ext cx="2738239" cy="3190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7" y="2644250"/>
            <a:ext cx="3810000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81045" y="51286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SIMPLE</a:t>
            </a:r>
          </a:p>
          <a:p>
            <a:endParaRPr lang="es-MX" dirty="0"/>
          </a:p>
          <a:p>
            <a:r>
              <a:rPr lang="es-MX" dirty="0"/>
              <a:t>DOBLE</a:t>
            </a:r>
          </a:p>
          <a:p>
            <a:endParaRPr lang="es-MX" dirty="0"/>
          </a:p>
          <a:p>
            <a:r>
              <a:rPr lang="es-MX" dirty="0"/>
              <a:t>COMBINADO</a:t>
            </a:r>
          </a:p>
        </p:txBody>
      </p:sp>
    </p:spTree>
    <p:extLst>
      <p:ext uri="{BB962C8B-B14F-4D97-AF65-F5344CB8AC3E}">
        <p14:creationId xmlns:p14="http://schemas.microsoft.com/office/powerpoint/2010/main" val="317433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sz="9600" smtClean="0"/>
              <a:t>Percusión</a:t>
            </a:r>
            <a:endParaRPr lang="es-ES" sz="9600" smtClean="0"/>
          </a:p>
        </p:txBody>
      </p:sp>
      <p:pic>
        <p:nvPicPr>
          <p:cNvPr id="14339" name="Picture 6" descr="http://www.nlm.nih.gov/medlineplus/spanish/ency/images/ency/fullsize/22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472113" cy="441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Percusión</a:t>
            </a:r>
            <a:endParaRPr lang="es-ES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Es una técnica de exploración física que consiste en golpear determinadas aéreas del cuerpo con el fin de  apreciar la variedad de sonidos.</a:t>
            </a:r>
          </a:p>
          <a:p>
            <a:pPr eaLnBrk="1" hangingPunct="1"/>
            <a:endParaRPr lang="es-ES" smtClean="0"/>
          </a:p>
        </p:txBody>
      </p:sp>
      <p:pic>
        <p:nvPicPr>
          <p:cNvPr id="15364" name="Picture 4" descr="http://www.nlm.nih.gov/medlineplus/spanish/ency/images/ency/fullsize/9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4356100" cy="353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59769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El método de la percusión se basa en el principio </a:t>
            </a:r>
            <a:r>
              <a:rPr lang="es-ES_tradnl" b="1" dirty="0" smtClean="0"/>
              <a:t>“cuando un cuerpo elástico se hace vibrar puede producir ondas sonoras”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La percusión depende de: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1.-de la fuerza o golpe de la percusión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2.-del grado de elasticidad de los tejidos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3.-del área de vibración</a:t>
            </a:r>
            <a:endParaRPr lang="es-ES" dirty="0" smtClean="0"/>
          </a:p>
        </p:txBody>
      </p:sp>
      <p:pic>
        <p:nvPicPr>
          <p:cNvPr id="16387" name="Picture 6" descr="http://www.nlm.nih.gov/medlineplus/spanish/ency/images/ency/fullsize/228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03" y="4437112"/>
            <a:ext cx="2141538" cy="172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6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Características de la percusión</a:t>
            </a:r>
            <a:endParaRPr lang="es-ES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_tradnl" smtClean="0"/>
              <a:t>    Los sonidos de la percusión son manifestaciones de un fenómeno acústico y se expresan en: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>
              <a:buFont typeface="Arial" charset="0"/>
              <a:buNone/>
            </a:pPr>
            <a:r>
              <a:rPr lang="es-ES_tradnl" smtClean="0"/>
              <a:t>Tono</a:t>
            </a:r>
          </a:p>
          <a:p>
            <a:pPr eaLnBrk="1" hangingPunct="1">
              <a:buFont typeface="Arial" charset="0"/>
              <a:buNone/>
            </a:pPr>
            <a:r>
              <a:rPr lang="es-ES_tradnl" smtClean="0"/>
              <a:t>Intensidad</a:t>
            </a:r>
          </a:p>
          <a:p>
            <a:pPr eaLnBrk="1" hangingPunct="1">
              <a:buFont typeface="Arial" charset="0"/>
              <a:buNone/>
            </a:pPr>
            <a:r>
              <a:rPr lang="es-ES_tradnl" smtClean="0"/>
              <a:t>Cualidad o timbre</a:t>
            </a:r>
          </a:p>
          <a:p>
            <a:pPr eaLnBrk="1" hangingPunct="1">
              <a:buFont typeface="Arial" charset="0"/>
              <a:buNone/>
            </a:pPr>
            <a:r>
              <a:rPr lang="es-ES_tradnl" smtClean="0"/>
              <a:t>Duración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5038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1.-Tono o frecuencia</a:t>
            </a:r>
            <a:r>
              <a:rPr lang="es-ES" b="1" smtClean="0"/>
              <a:t> </a:t>
            </a:r>
            <a:r>
              <a:rPr lang="es-ES" smtClean="0"/>
              <a:t>es el numero de vibraciones por segundo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A mayor numero de vibraciones mas alto es el tono de los sonidos.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0711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2.-Intensidad.- </a:t>
            </a:r>
            <a:r>
              <a:rPr lang="es-ES_tradnl" smtClean="0"/>
              <a:t>es la amplitud de la onda sonora es decir a mayor amplitud de esta mayor intensidad de sonido.</a:t>
            </a:r>
            <a:endParaRPr lang="es-ES" smtClean="0"/>
          </a:p>
        </p:txBody>
      </p:sp>
      <p:pic>
        <p:nvPicPr>
          <p:cNvPr id="19460" name="Picture 2" descr="http://t0.gstatic.com/images?q=tbn:ANd9GcTwZbwzKiIAVVLUgkxejePE0vCTlGRhGwDijX3lExSZY8FYVGfm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42" y="2420888"/>
            <a:ext cx="3744912" cy="33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765175"/>
            <a:ext cx="8229600" cy="53609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3.-cualidad o timbre.-</a:t>
            </a:r>
            <a:r>
              <a:rPr lang="es-ES_tradnl" smtClean="0"/>
              <a:t>son las características del sonido y permiten a quien escucha distinguir la fuente del mismo.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b="1" smtClean="0"/>
              <a:t>4.-Duración</a:t>
            </a:r>
            <a:r>
              <a:rPr lang="es-ES_tradnl" smtClean="0"/>
              <a:t>.-  es el tiempo que demora un sonido</a:t>
            </a:r>
            <a:endParaRPr lang="es-ES" smtClean="0"/>
          </a:p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9228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Clases de sonidos de la percusión</a:t>
            </a:r>
            <a:endParaRPr lang="es-ES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Claro pulmonar</a:t>
            </a:r>
            <a:r>
              <a:rPr lang="es-ES_tradnl" smtClean="0"/>
              <a:t>.-</a:t>
            </a:r>
          </a:p>
        </p:txBody>
      </p:sp>
      <p:sp>
        <p:nvSpPr>
          <p:cNvPr id="5" name="4 Pentágono"/>
          <p:cNvSpPr/>
          <p:nvPr/>
        </p:nvSpPr>
        <p:spPr>
          <a:xfrm>
            <a:off x="323850" y="2565400"/>
            <a:ext cx="4968875" cy="3887788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dirty="0"/>
              <a:t>Sonido que se obtiene cuando se percute sobre el tórax y resulta de la vibración del aire dentro del parénquima pulmonar</a:t>
            </a:r>
            <a:endParaRPr lang="es-ES" sz="3000" dirty="0"/>
          </a:p>
        </p:txBody>
      </p:sp>
      <p:sp>
        <p:nvSpPr>
          <p:cNvPr id="6" name="5 Rectángulo"/>
          <p:cNvSpPr/>
          <p:nvPr/>
        </p:nvSpPr>
        <p:spPr>
          <a:xfrm>
            <a:off x="5795963" y="2852738"/>
            <a:ext cx="2952750" cy="2808287"/>
          </a:xfrm>
          <a:prstGeom prst="rect">
            <a:avLst/>
          </a:prstGeom>
          <a:solidFill>
            <a:srgbClr val="D895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</a:rPr>
              <a:t>Es un sonido de intensidad fuerte de tono bajo y de duración prolongada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1510" name="Picture 2" descr="http://us.123rf.com/400wm/400/400/justmeyo/justmeyo1105/justmeyo110500190/9546343-m-dico-hacer-percusi-n-pulmonar-al-paciente-mujer-atr-s-y-auscultaci-n-pulmo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2305050" cy="154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Timpanismo</a:t>
            </a:r>
            <a:endParaRPr lang="es-ES_tradnl" smtClean="0"/>
          </a:p>
          <a:p>
            <a:pPr eaLnBrk="1" hangingPunct="1"/>
            <a:endParaRPr lang="es-ES_tradnl" b="1" smtClean="0"/>
          </a:p>
          <a:p>
            <a:pPr eaLnBrk="1" hangingPunct="1"/>
            <a:endParaRPr lang="es-ES" b="1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395288" y="1844675"/>
            <a:ext cx="3097212" cy="4608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/>
              <a:t>.- </a:t>
            </a:r>
            <a:r>
              <a:rPr lang="es-ES_tradnl" sz="3200" dirty="0">
                <a:solidFill>
                  <a:schemeClr val="tx1"/>
                </a:solidFill>
              </a:rPr>
              <a:t>sonido que se obtiene cuando se percute sobre un órgano que contiene aire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19700" y="2708275"/>
            <a:ext cx="3529013" cy="338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tx1"/>
                </a:solidFill>
              </a:rPr>
              <a:t>Recuerda al tono de un tambor afinado es mas resonante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6" name="5 Flecha a la derecha con muesca"/>
          <p:cNvSpPr/>
          <p:nvPr/>
        </p:nvSpPr>
        <p:spPr>
          <a:xfrm>
            <a:off x="3708400" y="4005263"/>
            <a:ext cx="1368425" cy="7191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534" name="Picture 2" descr="http://t0.gstatic.com/images?q=tbn:ANd9GcTXGnWB9SBCSwEYAcTnSSylFYgP2TM-qR9LQnDU3djnnz2srGTZ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04813"/>
            <a:ext cx="4064000" cy="230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5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pPr algn="ctr"/>
            <a:r>
              <a:rPr lang="es-MX" dirty="0"/>
              <a:t>Métodos semiológicos de exploración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 smtClean="0"/>
              <a:t>Para determinar el estado físico de los órganos y tejidos, el medico utiliza los sentidos de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2592288" cy="3138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7" y="2244013"/>
            <a:ext cx="2754597" cy="1833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41604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85325010"/>
              </p:ext>
            </p:extLst>
          </p:nvPr>
        </p:nvGraphicFramePr>
        <p:xfrm>
          <a:off x="4211960" y="1524390"/>
          <a:ext cx="6096000" cy="507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6551732" y="3247305"/>
            <a:ext cx="1032114" cy="426470"/>
            <a:chOff x="2827783" y="554735"/>
            <a:chExt cx="860359" cy="855064"/>
          </a:xfrm>
        </p:grpSpPr>
        <p:sp>
          <p:nvSpPr>
            <p:cNvPr id="9" name="8 Rectángulo"/>
            <p:cNvSpPr/>
            <p:nvPr/>
          </p:nvSpPr>
          <p:spPr>
            <a:xfrm>
              <a:off x="2832989" y="554735"/>
              <a:ext cx="855153" cy="4275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827783" y="768500"/>
              <a:ext cx="855153" cy="641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500" b="1" dirty="0" smtClean="0"/>
                <a:t>Palpación</a:t>
              </a:r>
              <a:r>
                <a:rPr lang="es-MX" sz="1400" dirty="0" smtClean="0"/>
                <a:t> </a:t>
              </a:r>
              <a:endParaRPr lang="es-MX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126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9039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Hiperresonancia</a:t>
            </a:r>
          </a:p>
          <a:p>
            <a:pPr eaLnBrk="1" hangingPunct="1"/>
            <a:endParaRPr lang="es-ES_tradnl" smtClean="0"/>
          </a:p>
          <a:p>
            <a:pPr eaLnBrk="1" hangingPunct="1"/>
            <a:endParaRPr lang="es-ES" smtClean="0"/>
          </a:p>
        </p:txBody>
      </p:sp>
      <p:sp>
        <p:nvSpPr>
          <p:cNvPr id="5" name="4 Hexágono"/>
          <p:cNvSpPr/>
          <p:nvPr/>
        </p:nvSpPr>
        <p:spPr>
          <a:xfrm>
            <a:off x="395288" y="1628775"/>
            <a:ext cx="5113337" cy="4581525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/>
              <a:t>Se obtiene cuando se percuten zonas cuyo contenido de aire esta aumentado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 err="1"/>
              <a:t>Ejem</a:t>
            </a:r>
            <a:r>
              <a:rPr lang="es-ES_tradnl" sz="2800" dirty="0"/>
              <a:t>: cuando aumenta la entrada de aire en caso patológico  (neumotórax</a:t>
            </a:r>
            <a:endParaRPr lang="es-ES" sz="2800" dirty="0"/>
          </a:p>
        </p:txBody>
      </p:sp>
      <p:sp>
        <p:nvSpPr>
          <p:cNvPr id="9" name="8 Flecha circular"/>
          <p:cNvSpPr/>
          <p:nvPr/>
        </p:nvSpPr>
        <p:spPr>
          <a:xfrm rot="11649937">
            <a:off x="4037013" y="4251325"/>
            <a:ext cx="2173287" cy="237648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651500" y="3213100"/>
            <a:ext cx="3097213" cy="30241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tx1"/>
                </a:solidFill>
              </a:rPr>
              <a:t>El sonido es mas fuerte mas grave y mas prolongado que el sonido claro pulmonar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23558" name="Picture 2" descr="http://www.nlm.nih.gov/medlineplus/spanish/ency/images/ency/fullsize/19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384550" cy="2706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6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4340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Sonido mate</a:t>
            </a:r>
            <a:endParaRPr lang="es-ES" b="1" smtClean="0"/>
          </a:p>
        </p:txBody>
      </p:sp>
      <p:sp>
        <p:nvSpPr>
          <p:cNvPr id="5" name="4 Pentágono"/>
          <p:cNvSpPr/>
          <p:nvPr/>
        </p:nvSpPr>
        <p:spPr>
          <a:xfrm>
            <a:off x="468313" y="2492375"/>
            <a:ext cx="4248150" cy="345757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</a:rPr>
              <a:t>Se obtiene cuando se percuten órganos sin aire  como el musculo o vísceras macizas 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" name="5 Cheurón"/>
          <p:cNvSpPr/>
          <p:nvPr/>
        </p:nvSpPr>
        <p:spPr>
          <a:xfrm>
            <a:off x="3276600" y="2565400"/>
            <a:ext cx="5867400" cy="3527425"/>
          </a:xfrm>
          <a:prstGeom prst="chevron">
            <a:avLst/>
          </a:prstGeom>
          <a:solidFill>
            <a:srgbClr val="F1D7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</a:rPr>
              <a:t>El sonido es débil apagado de tonalidad alta y duración breve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4581" name="Picture 2" descr="http://t0.gstatic.com/images?q=tbn:ANd9GcQHXEfDoQVQPj6gTEStRsH2DpMN-J_LLdnDETgGSoZ4FZHqZz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3951287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5768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b="1" smtClean="0"/>
              <a:t>Sonido submate</a:t>
            </a:r>
            <a:endParaRPr lang="es-ES" b="1" smtClean="0"/>
          </a:p>
        </p:txBody>
      </p:sp>
      <p:sp>
        <p:nvSpPr>
          <p:cNvPr id="4" name="3 Llamada de flecha a la derecha"/>
          <p:cNvSpPr/>
          <p:nvPr/>
        </p:nvSpPr>
        <p:spPr>
          <a:xfrm>
            <a:off x="684213" y="1196975"/>
            <a:ext cx="5256212" cy="5184775"/>
          </a:xfrm>
          <a:prstGeom prst="right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</a:rPr>
              <a:t>El sonido se cuando se percute un órgano macizo que se encuentra cubierto parcialmente con aire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8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 err="1">
                <a:solidFill>
                  <a:schemeClr val="tx1"/>
                </a:solidFill>
              </a:rPr>
              <a:t>Ejem</a:t>
            </a:r>
            <a:r>
              <a:rPr lang="es-ES_tradnl" sz="2800" dirty="0">
                <a:solidFill>
                  <a:schemeClr val="tx1"/>
                </a:solidFill>
              </a:rPr>
              <a:t>.- cuando se percute el hígado cubierto por el borde inferior por el pulmón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5867400" y="2708275"/>
            <a:ext cx="2808288" cy="3241675"/>
          </a:xfrm>
          <a:prstGeom prst="ellipse">
            <a:avLst/>
          </a:prstGeom>
          <a:solidFill>
            <a:srgbClr val="72E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schemeClr val="tx1"/>
                </a:solidFill>
              </a:rPr>
              <a:t>Su tono es menos elevado que la matidez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5605" name="Picture 2" descr="http://t3.gstatic.com/images?q=tbn:ANd9GcRqUg6i_af6o3pQ1i69OEu6DA82r2CCJywaJG2IY6cnHdtmsh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2232025" cy="33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0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359" y="40466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sz="2700" dirty="0"/>
              <a:t/>
            </a:r>
            <a:br>
              <a:rPr lang="es-MX" sz="2700" dirty="0"/>
            </a:b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sz="2700" dirty="0"/>
              <a:t/>
            </a:r>
            <a:br>
              <a:rPr lang="es-MX" sz="2700" dirty="0"/>
            </a:b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sz="2700" dirty="0"/>
              <a:t/>
            </a:r>
            <a:br>
              <a:rPr lang="es-MX" sz="2700" dirty="0"/>
            </a:br>
            <a:r>
              <a:rPr lang="es-MX" sz="2700" dirty="0" smtClean="0"/>
              <a:t/>
            </a:r>
            <a:br>
              <a:rPr lang="es-MX" sz="2700" dirty="0" smtClean="0"/>
            </a:b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dirty="0"/>
              <a:t/>
            </a:r>
            <a:br>
              <a:rPr lang="es-MX" dirty="0"/>
            </a:br>
            <a:r>
              <a:rPr lang="es-MX" sz="4900" dirty="0"/>
              <a:t>PROCEDIDMIENTOS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 smtClean="0"/>
              <a:t>1</a:t>
            </a:r>
            <a:r>
              <a:rPr lang="es-MX" sz="2400" dirty="0"/>
              <a:t>. Aplicar con </a:t>
            </a:r>
            <a:r>
              <a:rPr lang="es-MX" sz="2400" dirty="0" smtClean="0"/>
              <a:t>fuerza el dedo índice </a:t>
            </a:r>
            <a:r>
              <a:rPr lang="es-MX" sz="2400" dirty="0"/>
              <a:t>izquierdo </a:t>
            </a:r>
            <a:r>
              <a:rPr lang="es-MX" sz="4000" b="1" i="1" dirty="0" smtClean="0"/>
              <a:t>PLEXÍMETRO </a:t>
            </a:r>
            <a:r>
              <a:rPr lang="es-MX" sz="2400" dirty="0"/>
              <a:t>y ejercer </a:t>
            </a:r>
            <a:r>
              <a:rPr lang="es-MX" sz="2400" dirty="0" smtClean="0"/>
              <a:t>presión </a:t>
            </a:r>
            <a:r>
              <a:rPr lang="es-MX" sz="2400" dirty="0"/>
              <a:t>los </a:t>
            </a:r>
            <a:r>
              <a:rPr lang="es-MX" sz="2400" dirty="0" smtClean="0"/>
              <a:t>otros dedos permanecen ligeramente </a:t>
            </a:r>
            <a:r>
              <a:rPr lang="es-MX" sz="2400" dirty="0"/>
              <a:t>elevados de la superficie que se va a </a:t>
            </a:r>
            <a:r>
              <a:rPr lang="es-MX" sz="2400" dirty="0" smtClean="0"/>
              <a:t>percutir</a:t>
            </a:r>
            <a:endParaRPr lang="es-MX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52" y="3356992"/>
            <a:ext cx="4452765" cy="299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4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000" dirty="0"/>
              <a:t>2. Percutir en ángulo recto con el dedo índice </a:t>
            </a:r>
            <a:r>
              <a:rPr lang="es-MX" sz="4000" dirty="0" smtClean="0"/>
              <a:t>derecho </a:t>
            </a:r>
            <a:r>
              <a:rPr lang="es-MX" sz="4400" b="1" i="1" dirty="0" smtClean="0"/>
              <a:t>PLEXOR</a:t>
            </a:r>
            <a:r>
              <a:rPr lang="es-MX" sz="2400" dirty="0" smtClean="0"/>
              <a:t>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6120680" cy="3956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92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sz="2800" dirty="0"/>
              <a:t>3. Golpear la base de la falange </a:t>
            </a:r>
            <a:r>
              <a:rPr lang="es-MX" sz="2800" dirty="0" smtClean="0"/>
              <a:t>distal </a:t>
            </a:r>
            <a:r>
              <a:rPr lang="es-MX" sz="2800" dirty="0"/>
              <a:t> </a:t>
            </a:r>
            <a:r>
              <a:rPr lang="es-MX" sz="2800" dirty="0" smtClean="0"/>
              <a:t>(plexímetro) con </a:t>
            </a:r>
            <a:r>
              <a:rPr lang="es-MX" sz="2800" dirty="0"/>
              <a:t>la punta del </a:t>
            </a:r>
            <a:r>
              <a:rPr lang="es-MX" sz="2800" dirty="0" smtClean="0"/>
              <a:t>plexor con </a:t>
            </a:r>
            <a:r>
              <a:rPr lang="es-MX" sz="2800" dirty="0"/>
              <a:t>un golpe decidido y </a:t>
            </a:r>
            <a:r>
              <a:rPr lang="es-MX" sz="2800" dirty="0" smtClean="0"/>
              <a:t>corto el </a:t>
            </a:r>
            <a:r>
              <a:rPr lang="es-MX" sz="2800" dirty="0"/>
              <a:t>golpe debe ser vertical y el dedo que percute debe retirarse inmediatamente. 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2192"/>
            <a:ext cx="5623323" cy="3720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76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/>
          </a:p>
          <a:p>
            <a:pPr algn="just"/>
            <a:r>
              <a:rPr lang="es-MX" sz="3200" dirty="0" smtClean="0"/>
              <a:t>4. </a:t>
            </a:r>
            <a:r>
              <a:rPr lang="es-MX" sz="3200" dirty="0"/>
              <a:t>Aplicar máximo dos golpes en cada lugar explorado antes de pasar a otro sitio</a:t>
            </a:r>
            <a:r>
              <a:rPr lang="es-MX" sz="3200" dirty="0" smtClean="0"/>
              <a:t>.</a:t>
            </a:r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5</a:t>
            </a:r>
            <a:r>
              <a:rPr lang="es-MX" sz="3200" dirty="0" smtClean="0"/>
              <a:t>. </a:t>
            </a:r>
            <a:r>
              <a:rPr lang="es-MX" sz="3200" dirty="0"/>
              <a:t>Percutir siempre sobre el mismo dedo y con golpes espaciados.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8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Utilidad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 smtClean="0"/>
          </a:p>
          <a:p>
            <a:pPr marL="457200" indent="-457200"/>
            <a:r>
              <a:rPr lang="es-MX" sz="3200" dirty="0" smtClean="0"/>
              <a:t>Percusión comparativa</a:t>
            </a:r>
          </a:p>
          <a:p>
            <a:pPr marL="457200" indent="-457200"/>
            <a:endParaRPr lang="es-MX" sz="3200" dirty="0" smtClean="0"/>
          </a:p>
          <a:p>
            <a:pPr marL="457200" indent="-457200"/>
            <a:endParaRPr lang="es-MX" sz="3200" dirty="0"/>
          </a:p>
          <a:p>
            <a:pPr marL="457200" indent="-457200"/>
            <a:r>
              <a:rPr lang="es-MX" sz="3200" dirty="0" smtClean="0"/>
              <a:t>Percusión delimitante</a:t>
            </a:r>
          </a:p>
          <a:p>
            <a:pPr marL="457200" indent="-457200"/>
            <a:endParaRPr lang="es-MX" sz="3200" dirty="0"/>
          </a:p>
          <a:p>
            <a:pPr marL="457200" indent="-457200"/>
            <a:endParaRPr lang="es-MX" sz="3200" dirty="0" smtClean="0"/>
          </a:p>
          <a:p>
            <a:pPr marL="457200" indent="-457200"/>
            <a:r>
              <a:rPr lang="es-MX" sz="3200" dirty="0" smtClean="0"/>
              <a:t>Percusión topográfica</a:t>
            </a:r>
            <a:endParaRPr lang="es-MX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286000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8669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1577975" cy="200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19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Métodos 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007743" cy="5298904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Percusión inmediata o directa</a:t>
            </a:r>
          </a:p>
          <a:p>
            <a:pPr marL="0" indent="0" algn="ctr">
              <a:buNone/>
            </a:pPr>
            <a:r>
              <a:rPr lang="es-MX" b="1" dirty="0" smtClean="0"/>
              <a:t> </a:t>
            </a:r>
          </a:p>
          <a:p>
            <a:pPr marL="0" indent="0" algn="just">
              <a:buNone/>
            </a:pPr>
            <a:r>
              <a:rPr lang="es-MX" dirty="0" smtClean="0"/>
              <a:t>Se obtiene golpeando directamente la superficie corporal y en especial el tórax.  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Desventajas: el sonido es de poca intensidad, poco preciso y se requiere golpe fuerte.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>
          <a:xfrm>
            <a:off x="4788023" y="1196752"/>
            <a:ext cx="4079751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b="1" dirty="0"/>
              <a:t>Percusión </a:t>
            </a:r>
            <a:r>
              <a:rPr lang="es-MX" b="1" dirty="0" smtClean="0"/>
              <a:t>indirecta</a:t>
            </a:r>
          </a:p>
          <a:p>
            <a:pPr marL="0" indent="0" algn="ctr">
              <a:buNone/>
            </a:pPr>
            <a:endParaRPr lang="es-MX" b="1" dirty="0"/>
          </a:p>
          <a:p>
            <a:pPr marL="0" indent="0" algn="just">
              <a:buNone/>
            </a:pPr>
            <a:r>
              <a:rPr lang="es-MX" dirty="0" smtClean="0"/>
              <a:t>Se golpea sobre un dedo de la mano izquierda para los diestros.</a:t>
            </a:r>
          </a:p>
          <a:p>
            <a:pPr marL="0" indent="0" algn="just">
              <a:buNone/>
            </a:pPr>
            <a:r>
              <a:rPr lang="es-MX" dirty="0" smtClean="0"/>
              <a:t>Este dedo  sirve de pleximetro; y el dedo que golpea hace de percutor.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Percusión digito-digital de Gerhardt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2285714" cy="1723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57" y="3573016"/>
            <a:ext cx="2285714" cy="188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694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6225" y="260648"/>
            <a:ext cx="3719711" cy="5975560"/>
          </a:xfrm>
        </p:spPr>
        <p:txBody>
          <a:bodyPr/>
          <a:lstStyle/>
          <a:p>
            <a:pPr algn="ctr"/>
            <a:r>
              <a:rPr lang="es-MX" b="1" dirty="0" smtClean="0"/>
              <a:t>Percusión en resorte</a:t>
            </a:r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r>
              <a:rPr lang="es-MX" dirty="0" smtClean="0"/>
              <a:t>Útil para demostrar presencia de liquido abdominal.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Flejar el dedo índice o medio de la mano derecha, luego se percute contra la pared abdominal.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15815" y="260648"/>
            <a:ext cx="4251960" cy="5975560"/>
          </a:xfrm>
        </p:spPr>
        <p:txBody>
          <a:bodyPr/>
          <a:lstStyle/>
          <a:p>
            <a:pPr algn="ctr"/>
            <a:r>
              <a:rPr lang="es-MX" b="1" dirty="0" smtClean="0"/>
              <a:t>Ortopercision digital de Plesch Neumann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El dedo pleximetro se flexiona de modo que su falange terminal quede en Angulo recto con la unión metacarpiana; el extremo del dedo percutor golpea de tal manera que la dirección de este sea perpendicular al dedo pleximetro.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456384" cy="2588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1666875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5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/>
          <a:lstStyle/>
          <a:p>
            <a:pPr algn="ctr"/>
            <a:r>
              <a:rPr lang="es-MX" dirty="0" smtClean="0"/>
              <a:t>Inspección 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0380704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016224" cy="22650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38" y="5373216"/>
            <a:ext cx="2119511" cy="13331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08720"/>
            <a:ext cx="2285714" cy="1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199390"/>
            <a:ext cx="1808335" cy="1506946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55861"/>
            <a:ext cx="23241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598385"/>
            <a:ext cx="2232174" cy="167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7913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es-MX" dirty="0" smtClean="0"/>
              <a:t>Puño percusión de Murphy 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realiza con la cara cubital del </a:t>
            </a:r>
            <a:r>
              <a:rPr lang="es-MX" dirty="0" smtClean="0"/>
              <a:t>puño, dando </a:t>
            </a:r>
            <a:r>
              <a:rPr lang="es-MX" dirty="0"/>
              <a:t>un golpe firme a la zona o con el borde cubital </a:t>
            </a:r>
            <a:r>
              <a:rPr lang="es-MX" dirty="0" smtClean="0"/>
              <a:t>de la </a:t>
            </a:r>
            <a:r>
              <a:rPr lang="es-MX" dirty="0"/>
              <a:t>mano, en la región lateral del hemitórax derecho </a:t>
            </a:r>
            <a:r>
              <a:rPr lang="es-MX" dirty="0" smtClean="0"/>
              <a:t>sobre el </a:t>
            </a:r>
            <a:r>
              <a:rPr lang="es-MX" dirty="0"/>
              <a:t>hígado; si se sospechan alteraciones renales se le </a:t>
            </a:r>
            <a:r>
              <a:rPr lang="es-MX" dirty="0" smtClean="0"/>
              <a:t>pide al </a:t>
            </a:r>
            <a:r>
              <a:rPr lang="es-MX" dirty="0"/>
              <a:t>paciente que se siente inclinado hacia adelante, al </a:t>
            </a:r>
            <a:r>
              <a:rPr lang="es-MX" dirty="0" smtClean="0"/>
              <a:t>realizar el procedimiento.</a:t>
            </a:r>
          </a:p>
          <a:p>
            <a:pPr algn="just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232248" cy="334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94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5054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_tradnl" sz="9600" smtClean="0"/>
              <a:t>AUSCULTACIÓN</a:t>
            </a:r>
            <a:endParaRPr lang="es-ES" sz="9600" smtClean="0"/>
          </a:p>
        </p:txBody>
      </p:sp>
      <p:pic>
        <p:nvPicPr>
          <p:cNvPr id="2051" name="Picture 2" descr="http://www.dimavet.com/subir/3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65388"/>
            <a:ext cx="2636838" cy="38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2.gstatic.com/images?q=tbn:ANd9GcTs7Pr4DiiCIg-L6j5RBdWw4DuSiouW6FX760RoDpRdqPewpBFro6F6NFnO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81275"/>
            <a:ext cx="4787900" cy="359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6880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Se refiere a la apreciación con el sentido del oído de los fenómenos acústicos que se generan en el organismo </a:t>
            </a:r>
            <a:endParaRPr lang="es-ES" smtClean="0"/>
          </a:p>
        </p:txBody>
      </p:sp>
      <p:pic>
        <p:nvPicPr>
          <p:cNvPr id="3075" name="Picture 2" descr="http://t3.gstatic.com/images?q=tbn:ANd9GcRb6p8QB2gfofRQ1X6byGIZg6RXZvQlVK56TFAIIf9AnEbmlOZUsm6aw45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19" y="1988840"/>
            <a:ext cx="3716337" cy="371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dimavet.com/subir/3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6" y="1811040"/>
            <a:ext cx="2636838" cy="3894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Métodos de la auscultación</a:t>
            </a:r>
            <a:endParaRPr lang="es-ES" smtClean="0"/>
          </a:p>
        </p:txBody>
      </p:sp>
      <p:sp>
        <p:nvSpPr>
          <p:cNvPr id="4" name="3 Flecha abajo"/>
          <p:cNvSpPr/>
          <p:nvPr/>
        </p:nvSpPr>
        <p:spPr>
          <a:xfrm rot="20254920">
            <a:off x="5581650" y="1160463"/>
            <a:ext cx="431800" cy="122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5940425" y="5157788"/>
            <a:ext cx="2930525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En este  método  se  utiliza es estetoscopio </a:t>
            </a:r>
            <a:r>
              <a:rPr lang="es-ES_tradnl" dirty="0" err="1"/>
              <a:t>uniauricular</a:t>
            </a:r>
            <a:r>
              <a:rPr lang="es-ES_tradnl" dirty="0"/>
              <a:t> o  la corneta de </a:t>
            </a:r>
            <a:r>
              <a:rPr lang="es-ES_tradnl" dirty="0" err="1"/>
              <a:t>Pinard</a:t>
            </a:r>
            <a:endParaRPr lang="es-ES" dirty="0"/>
          </a:p>
        </p:txBody>
      </p:sp>
      <p:sp>
        <p:nvSpPr>
          <p:cNvPr id="7" name="6 Flecha abajo"/>
          <p:cNvSpPr/>
          <p:nvPr/>
        </p:nvSpPr>
        <p:spPr>
          <a:xfrm rot="2110758">
            <a:off x="2941638" y="1068388"/>
            <a:ext cx="431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5580063" y="2420938"/>
            <a:ext cx="3313112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/>
              <a:t>Auscultación  mediata también llamada directa o instrumental </a:t>
            </a:r>
            <a:endParaRPr lang="es-ES" sz="24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250825" y="2349500"/>
            <a:ext cx="338455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/>
              <a:t>Auscultación  inmediata</a:t>
            </a:r>
            <a:endParaRPr lang="es-ES" sz="2800" dirty="0"/>
          </a:p>
        </p:txBody>
      </p:sp>
      <p:sp>
        <p:nvSpPr>
          <p:cNvPr id="10" name="9 Flecha abajo"/>
          <p:cNvSpPr/>
          <p:nvPr/>
        </p:nvSpPr>
        <p:spPr>
          <a:xfrm>
            <a:off x="1573213" y="3155950"/>
            <a:ext cx="431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7019925" y="3789363"/>
            <a:ext cx="431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250825" y="4508500"/>
            <a:ext cx="2449513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dirty="0"/>
              <a:t>Se realiza con el oído, con este método  se obtiene ruidos intensos y puros</a:t>
            </a:r>
            <a:endParaRPr lang="es-ES" sz="2200" dirty="0"/>
          </a:p>
        </p:txBody>
      </p:sp>
      <p:pic>
        <p:nvPicPr>
          <p:cNvPr id="4107" name="Picture 2" descr="http://t3.gstatic.com/images?q=tbn:ANd9GcRb6p8QB2gfofRQ1X6byGIZg6RXZvQlVK56TFAIIf9AnEbmlOZUsm6aw45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1663"/>
            <a:ext cx="1655763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 descr="http://www.dimavet.com/subir/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595438" cy="108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AutoShape 2" descr="data:image/jpeg;base64,/9j/4AAQSkZJRgABAQAAAQABAAD/2wCEAAkGBggGERAUEhAQFRUNDRYOExATEhoTFBkfHxEhFx8ZHh4jJzIiIyUvJR4eKy8sLzMsODgsFioyNTA2NzI3LSkBCQoKBQUFDQUFDSkYEhgpKSkpKSkpKSkpKSkpKSkpKSkpKSkpKSkpKSkpKSkpKSkpKSkpKSkpKSkpKSkpKSkpKf/AABEIADIAUAMBIgACEQEDEQH/xAAaAAEBAAMBAQAAAAAAAAAAAAAABgMEBwUB/8QAMRAAAgECBAMECQUAAAAAAAAAAQIAAxEEEiExBkFRBSIyYRMUI3GRobLC0QckQlJy/8QAFAEBAAAAAAAAAAAAAAAAAAAAAP/EABQRAQAAAAAAAAAAAAAAAAAAAAD/2gAMAwEAAhEDEQA/AO4xEQEwYvErhEZyCQo1A1O9tpniBzziD9X8H2FkzUW9o7LqwG1teWhB0lH2Hxdh+2mRQjAuiuNiLGnnuegsbe/SSXFmAOFxVexIFShQKhdAD66qkjzysoPUabSt4TwlGiMQ6gD0mKZbAAAZAE0+ECgiIgIiICIiAiIgR3G+GRfaEbLTBbr+7pH7fnPX7IxNHA0lUrVv42y0KjC7HMSCBY7+fTeafHyj1Vif7oPjXT8SgwvgT/C/TA+0Kq1wCM1jfxKUO9tjqJliICIiAiIgIianaVHEYik602yuy2DbW132MCf4/qmthjTQZnerT0BGlqy/PoPIyiwVenXRcp/iNNLjlYjkeR8xaTb8LYNlZXp1buVL1QX9I2VwykupLHUDnsLHSZMLwxSw9VXoK9I587EEord0jvLfvH3i23SBUxEQEREBERAREQEREBERAREQP//Z"/>
          <p:cNvSpPr>
            <a:spLocks noChangeAspect="1" noChangeArrowheads="1"/>
          </p:cNvSpPr>
          <p:nvPr/>
        </p:nvSpPr>
        <p:spPr bwMode="auto">
          <a:xfrm>
            <a:off x="63500" y="-22860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4110" name="AutoShape 4" descr="data:image/jpeg;base64,/9j/4AAQSkZJRgABAQAAAQABAAD/2wCEAAkGBggGERAUEhAQFRUNDRYOExATEhoTFBkfHxEhFx8ZHh4jJzIiIyUvJR4eKy8sLzMsODgsFioyNTA2NzI3LSkBCQoKBQUFDQUFDSkYEhgpKSkpKSkpKSkpKSkpKSkpKSkpKSkpKSkpKSkpKSkpKSkpKSkpKSkpKSkpKSkpKSkpKf/AABEIADIAUAMBIgACEQEDEQH/xAAaAAEBAAMBAQAAAAAAAAAAAAAABgMEBwUB/8QAMRAAAgECBAMECQUAAAAAAAAAAQIAAxEEEiExBkFRBSIyYRMUI3GRobLC0QckQlJy/8QAFAEBAAAAAAAAAAAAAAAAAAAAAP/EABQRAQAAAAAAAAAAAAAAAAAAAAD/2gAMAwEAAhEDEQA/AO4xEQEwYvErhEZyCQo1A1O9tpniBzziD9X8H2FkzUW9o7LqwG1teWhB0lH2Hxdh+2mRQjAuiuNiLGnnuegsbe/SSXFmAOFxVexIFShQKhdAD66qkjzysoPUabSt4TwlGiMQ6gD0mKZbAAAZAE0+ECgiIgIiICIiAiIgR3G+GRfaEbLTBbr+7pH7fnPX7IxNHA0lUrVv42y0KjC7HMSCBY7+fTeafHyj1Vif7oPjXT8SgwvgT/C/TA+0Kq1wCM1jfxKUO9tjqJliICIiAiIgIianaVHEYik602yuy2DbW132MCf4/qmthjTQZnerT0BGlqy/PoPIyiwVenXRcp/iNNLjlYjkeR8xaTb8LYNlZXp1buVL1QX9I2VwykupLHUDnsLHSZMLwxSw9VXoK9I587EEord0jvLfvH3i23SBUxEQEREBERAREQEREBERAREQP//Z"/>
          <p:cNvSpPr>
            <a:spLocks noChangeAspect="1" noChangeArrowheads="1"/>
          </p:cNvSpPr>
          <p:nvPr/>
        </p:nvSpPr>
        <p:spPr bwMode="auto">
          <a:xfrm>
            <a:off x="63500" y="-22860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4111" name="AutoShape 6" descr="data:image/jpeg;base64,/9j/4AAQSkZJRgABAQAAAQABAAD/2wCEAAkGBg0GEA4REQ0PDxIPFhYVEQ0PEg4SDBANHxEXHR8cEx4jJzIqFxovGxIUKzssLyc1ODgsIR8xNUgqNTIrNjABCQoKBQUFDQUFDSkYEhgpKSkpKSkpKSkpKSkpKSkpKSkpKSkpKSkpKSkpKSkpKSkpKSkpKSkpKSkpKSkpKSkpKf/AABEIADIAUAMBIgACEQEDEQH/xAAaAAEBAAMBAQAAAAAAAAAAAAAABgIDBQcE/8QAMBAAAgEDAwEGAgsAAAAAAAAAAAIBAwQREiExBSJBUXHR8NLhBhMUIyRhcoGRocH/xAAUAQEAAAAAAAAAAAAAAAAAAAAA/8QAFBEBAAAAAAAAAAAAAAAAAAAAAP/aAAwDAQACEQMRAD8A9xAAA03KO6tCNpaY2bacT5TybgB5rWuOp211Tlrxmp5w1L71WfeZzs2FnGI2jG23JfdMerVpw1TZm307dmOMf0TXVaMTeJH5+/Mr0XRER4RgDIAAAAAAAAAATfUqcVL6jHj8Mx78ikOJepE31t46Wmf4b0OrSt1pcS093ad22/eQNwAAAAAAAABovLj7Mur5gfBcr+Mofob/AH1OsRHVfpX9RWR1p6tOV1TOOfTE7d+Sm6P1BuopLSjL4TMY98AdEAAAAAAAAxaMxPkABK3NlRe+VZpU5XbsSq6eZ7ipprCwsRGIxxHAAGYAAAAD/9k="/>
          <p:cNvSpPr>
            <a:spLocks noChangeAspect="1" noChangeArrowheads="1"/>
          </p:cNvSpPr>
          <p:nvPr/>
        </p:nvSpPr>
        <p:spPr bwMode="auto">
          <a:xfrm>
            <a:off x="63500" y="-228600"/>
            <a:ext cx="762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4112" name="Picture 8" descr="http://www.todolomedico.com/aceroinoxidable/thumbnails/CORNETAS-DE-PINAR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18351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2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Características de la auscultación</a:t>
            </a:r>
            <a:endParaRPr lang="es-ES" smtClean="0"/>
          </a:p>
        </p:txBody>
      </p:sp>
      <p:sp>
        <p:nvSpPr>
          <p:cNvPr id="6" name="5 Pentágono"/>
          <p:cNvSpPr/>
          <p:nvPr/>
        </p:nvSpPr>
        <p:spPr>
          <a:xfrm>
            <a:off x="468313" y="1341438"/>
            <a:ext cx="6480175" cy="15827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FF0000"/>
                </a:solidFill>
              </a:rPr>
              <a:t>Se distinguen sonidos gaseosos</a:t>
            </a:r>
            <a:r>
              <a:rPr lang="es-ES_tradnl" sz="2400" dirty="0"/>
              <a:t>.- por la condensación del aire que se encuentra en los órganos por ejemplo los pulmones </a:t>
            </a:r>
            <a:endParaRPr lang="es-ES" sz="24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4294967295"/>
          </p:nvPr>
        </p:nvSpPr>
        <p:spPr>
          <a:xfrm>
            <a:off x="395288" y="3141663"/>
            <a:ext cx="6553200" cy="16557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</a:rPr>
              <a:t>      Se distinguen ruidos de líquidos</a:t>
            </a:r>
            <a:r>
              <a:rPr lang="es-ES_tradnl" sz="2400" dirty="0" smtClean="0"/>
              <a:t>.- por variaciones de la corriente en sistemas cerrados por ejemplo en la circulación </a:t>
            </a:r>
            <a:endParaRPr lang="es-ES" sz="2400" dirty="0" smtClean="0"/>
          </a:p>
        </p:txBody>
      </p:sp>
      <p:sp>
        <p:nvSpPr>
          <p:cNvPr id="8" name="7 Pentágono"/>
          <p:cNvSpPr/>
          <p:nvPr/>
        </p:nvSpPr>
        <p:spPr>
          <a:xfrm>
            <a:off x="468313" y="5084763"/>
            <a:ext cx="6119812" cy="15128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/>
              <a:t>Y por vibraciones de corrientes gaseosas o liquidas contra cuerpos sólidos </a:t>
            </a:r>
            <a:endParaRPr lang="es-ES" sz="2400" dirty="0"/>
          </a:p>
        </p:txBody>
      </p:sp>
      <p:pic>
        <p:nvPicPr>
          <p:cNvPr id="5126" name="Picture 2" descr="http://t3.gstatic.com/images?q=tbn:ANd9GcRo-eR9J-u8GjhMZ4mxG6gfcjTKCsDdYFTrJmZCwVHWftQnZYrYh6-7P5DW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68413"/>
            <a:ext cx="1874838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http://t3.gstatic.com/images?q=tbn:ANd9GcQ23UdDPb39bY7s8RQs8rDNh6vCDzaXzuc6CQDeEyYvlTpY-U-0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41663"/>
            <a:ext cx="1979612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0.gstatic.com/images?q=tbn:ANd9GcSALc1yTD1sAX_5jed_vaEMB4WDU1kziZ6Y55kAMWTw7kSk-uGL576jNVCL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016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03575" y="981075"/>
            <a:ext cx="5616575" cy="2087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Un ambiente silencioso para evitar la interferencia de ruidos externos.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427538" y="3573463"/>
            <a:ext cx="1873250" cy="2519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Que la zona a examinar este totalmente descubierta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79388" y="3429000"/>
            <a:ext cx="2376487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Probar el instrumento (estetoscopio o  corneta de </a:t>
            </a:r>
            <a:r>
              <a:rPr lang="es-ES_tradnl" sz="2000" dirty="0" err="1"/>
              <a:t>Pinard</a:t>
            </a:r>
            <a:r>
              <a:rPr lang="es-ES_tradnl" sz="2000" dirty="0"/>
              <a:t>)</a:t>
            </a:r>
          </a:p>
        </p:txBody>
      </p:sp>
      <p:pic>
        <p:nvPicPr>
          <p:cNvPr id="6150" name="Picture 2" descr="http://www.dimavet.com/subir/3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169862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4" descr="data:image/jpeg;base64,/9j/4AAQSkZJRgABAQAAAQABAAD/2wCEAAkGBhQSERUUExQVFRUVGBkaFhYXFxcXGxoXFxQcFxcaGBwYHCYfGBkjGhQYHy8gIycpLCwsFx4xNTAqNSYrLCkBCQoKDgwOGg8PGiwkHyQpLCwpKSkpKSwsLCksLCwpKSksKSwsLCwsLCwsLCwsKSkpLCkpLCksKSwsKSwsLCkpLP/AABEIAJwA8AMBIgACEQEDEQH/xAAcAAACAgMBAQAAAAAAAAAAAAAEBQMGAQIHAAj/xAA8EAABAwIDBQYEBAUFAAMAAAABAAIRAyEEMUEFElFhcSKBkaGx8AYTwdEHMnLhFEJSYvEjM4KSokNTwv/EABoBAAMBAQEBAAAAAAAAAAAAAAIDBAEFAAb/xAAlEQADAAICAQQCAwEAAAAAAAAAAQIRIQMxEgQiQVETgWGh8RT/2gAMAwEAAhEDEQA/AOZMCIYFo1vv6Kz7G+BsTXhxb8ln9VQEOP6af5j3wsw2Oyp7EtNiP2fsmrW/22Fw/qyaOrjbuEq+4D4FoUolhqu41L3/AECGDwKsDcBYcvIcoyQ/j+wHy/RQMB8Ef/c/L+WnPm9w9B3qx4HZVKkIZTa3mbuPVxkpo+lGiheTovZU9Ht12YlC1WAznnxjLuupXOv796KJ7ilU8j5nBA5voh6lGbeY+qJfr76KNLwNQrxOzZPLW+aCds1PXTex8PTkoKlNamEB7N2nXwpJo1Syc2/mYerTI7xBTzaHxc3F0tzEU90iAC3tMj+aQe0Ce/JKH4eUNUoos5WBdcU08/JYaHx5gNmvDKdH5hDB8ypTc0E7w3g1rXRvRaZIjmptp/i/h8Xg6zaVHEsJG4HuazdkkSN4PiYm2apOMwjXgh7QRzAMdJSTaWAruYGt3C1ogAdgAfpj0KbDwefBFLf+jTB/GLKdT/ULnNPZ3jEt57twRxvK6L+H/wAYYTDYPcqVW/OdUe75YnecXOhgbMAkgA56rhGG2NVdXayo0kXJjUDPpKP2vjyLEgzkLDy96JzttYYlenndLR1ja20zWrPquG6XHLgAIAnUwEg2rtRzMgOIOc8R3JDsD4rIIZXdvMIgPObTpvH+ZkWM5WR3xVj2UqIcCC5x7F50kvBGYA11LgnTWiK+JzWxVtfFPxlbD4Npyj5pF4cRNVx/Qyw5h3FdZ2ZQaxjWU27rGtDWAaNaIAPE6k8STquc/BezRTpGs7/drDvbSkQ3q4jeP/HmukbKM3TuP7Jeb6Q6w5tHNS1h2UFSxEODTafynjxHXVGuMtTPgkawwOkbpbtEdpG0n9pD4invvbzMnoL+gRcfR6uzdlHdpjibnvugalOe9M6tUb+5Ld7d3tyRvbsxvbue7NpylB1aMhwGZBA6lpA9UQKKPjajqj2uIIBDtxoID9wbpaZLSSHb9yySSd2Ru3Bo4WkK1E1Dv7lT/Wp7gqO/0Q50k07lrnNNjMgON9Cm4ch1R1OKjmj+p1PtsdAcwEOcH02AOdUybcTBsqxopPDndlwB3mANduv3g6k0l29vBwb2gwudYtExZbf0VRp5Rf8A4R+BKeGio4ipWi7/AOVkxLaYPgXm50gWVtFD31WaLUT8srkusF3bywQ0M1saVkSxhWKrUGQvkU4iif2/eUvrUvf0TiuxLq1L2EpsogXVWEfXpKHeEW5nT6X0/wDIUD28uWX3S2UoFLhOtxw43krDQZ9FKymIERlaMgvGmbcvdlgRHKicFPUp93vkh906/wCesrDUiGoRMSBM2kCYE2EyULXpo7djP30Q9fIarQsCqqoWm6JrIR5TEYwXG4UkucwtDi3dO80kRnbgfFVnH/D7yN4Ol/A5H7K5AoetSmyZLAt5WChYeo4GDYg5ZGUWSagc4yWUhYaTMwP7QSXGPqs4y9VwaQSf58oYNffJOvhnYNTHVDQwwb2GOc8udDWNBglxAJJJIEAEmeATc+OyfHn29L+2PsPtCRMzP7K/7Gd2JXHtk4zsDoD4rrWw3zTaOIHmq5o5vNOEPalEvZAMxBbaCHDKFtgMVvCCLixHPVQYqm6QWkiIsJOXTVDtxBbU3nCN8weuneRmimsvBLU6N9oO3ZPH7wvVKkfLd19PstPiAw1vM+lyot+abTwPqE2NC6WkzG0sJSrgb0hw/JUYd17CQRY9HEQZBkoSs3E0WgiMYIg7zm0alyd07x7Dm3AMyc3XuB6m2TnGkEWJzucwUT88tERI6+OaNdZMf0I6zadd7nUy5rmuktfTIIcCYJY+PzAF0gzBkgTKExuzg1rA2CQGtB3Q0AMbAduDs/MuZcZMm0QIdbQwtPEQHCXNMtMllRsgNJBHaaSAAdIsq7tTAYlnZZiBU4GtTlwEyd5zAN7MQbWJEZFep6Djs6th2W5/VEsasUmKZoXFbOoaBuajqNRMXWlVvXxXsnhbXpIGtTzTOv8AVA4gpVFECuoy/XwHuFBUZ4Ix508VBkJPKYBN8rAScylNlSIRQz5ZR08B3IevQIkgRPqMvKyOiPLotKwnhJ5c9PHPmvZNFz2Ra/lrdCuzy/e/2TV1HTy9EJVpXsNPfVeDQI59tbDhyyv4ISu6e73Fu9HPp2vn0HHJB4hi1M0W1j796IOo5F1nygajrpqPUeY66W/EW0txm42732gXMHIWzJkW4fqRdasGguOn2nw17ilWxKJe84h+simDnn2neo6l2UBNnXuZLbb9qPM2G1rBvgGpMuOfa/pB4DLrK7D8GbXY3ZI3KVOmRhMTvFrQ3efhoZvGLuJDg4k6krmVR6sGwttsbsTHUnh28G1vlOAFhVIa5s6S5pJ5LLftAqdaOe7OMMH6R6D7LrvwtWLg2NBK5FQ/L3LpfwjiYaeENHfn9lXDJude1F8oPkqLH4QOBHEemRUeErog1rqiTl1oUV6hq04P5qfrkVFgK280sNjp1Um1D8uoKgyjtjkTmhsZSmHs62TUjHs2qDMHv7loyoD2XHocpHA815mMDxDrHioKlAXvOo5dOaYkxeSWrhmfqPM5FLNoNY27nu3RnMmY5uyE6St8RtN+6WNhtTR0AyBnANg5UjaW1DvHfc4uH9RNu42Xq18DIlv5PoqmMlu1bMbPNZhcDOzpmoC89q3Dff2WKjdFpqF+KtdLq48k1rAnz+37pbXZASqZTCFzxcqOL/voiXs9fRDOzt7ulNlSNiydRyWHU/P6ZT9lKz9pjjwGi3aO/wAs81mTcAdWn3fTVAVBf6/bom76fDP35IOrT5e+a9kNIW1DrbxQGIHS6YV6efL6/dLa0fe5WpjEhTiWpdXKZYhL8Ud0HlkOeg8YT5F8mkIdsVDUeyg0xvXceDRmf/P/AJHNM6rg0brRAAAA4AWjyS7Bkb9SrxPy2/pZEnqXDyK3fXlUVvS+CXiTa8vsINZMtqU/k7NqNIgvZRgcRUirPf8AMnwVeq1+yTyPkCforp+LTRTo4ClEPOFb8w8d1tNre+aZ8EFbwj3JooGGMwr58NVopN5iZ99FQMErls+tugDgPRUyTcm5LzhcXACPbiLKq4fG5I6ptCGHw8VZCOZchtbEb08/RLf4k0XRmw6cEFU2veAP36BE0w9wlzS3rY+ColIU00EVKjTcZHghnYk5CT0v48FI3AB2ZMcBaepF46Ix1IBu60ADgE1aFMUYzZdaowFrAf8AmyeudkmobFqfN+ZXw7waf5CWyHEmxO7IIbE31hWrZ+MdTduHI5JsMQHaQi1XYPk40XmjkFIUu2FjvnYejV1qU6bjHFzBvD/tKZgL5jGDtPvBloXnBZa6ffBan3y5IKYyUDYgICvTTCrc2Q1ZvVKbKYQnrMN9eETYad6FIv6JnVb7KBcy/L7e8knJXJjcyPDxk3UrBaPCOp+6y1mlzIzW7acdy9k8aFlotn5R90HXoTci4NtbkR3mOKYkWvzJ5fsgMR9LeOfU+i9k2RTiRE+/XRJcTrHgnWMdnpY2+hSbEujuOekao0NF2ICR7WxO4wu1aC4dQLT/AMixOnOJFxBvrMjQzzGiqXxLUlrmjgwDnv1J9Kar4uyb1D9jA8EHbjGtFozNgSc+tzHcneFLGNv+YZzYn9lXKeNqMlrY3ZJEjI8uCjr4t7jLj7Ka0FFxK2NalZpcW2Pu8KfaePqYktNapUquYIBe4uIFzAJm15hV9g4es59dUzoYOXNkOAFyLgwPLkvbCTnkWWj1HD7pF9dbH7JzRxX+c/RKcfWBNhbK0KNjv2PMdExVgnvgl6RcdlOfWeKdMbzyCYkCwEk3Og6q3YX4QcQPm1P+LLeLiJ8Aue/Cu1BSxdB7jAFRsn+1x+W+egqAruTWcsrRzGar4uTKOR63ifC0vtCKnsClTEsYG6EjPvJusjBt4JzXaII92SyoFTNHNZH8kaAKF9AKUPIUZqI8g4F+IwDXyBognOqUvzdpvEXPejcQd128Fk15CJUF8Fm/D5+9s7DcmOHhVeFZ2qm/hZX3tnUv7X1W+FZx/wD0FcwF87bwdpr3M9u5rRwKldktHFTtjpBaus5dfd+aHeQfoiHushqlvL9kpsplAtVmn7IGq3OxGmnkmVbz9+5QVRt595pbY+SKi7iL9/vRTNZrw15c1ExwF/8AM8hqim05z/66d/Ez3BYjWQ1nRfIZ/ufoO8pfi3QDe8e+qYYn31vnxSnG+f1CMKULsQ7/AAeHRJdpuhpI6DqbDuTTESe7uz9FXviZ8YepByY6PAieolMhZYbeEUra/wAQPc6Kbi2nO7vD8zt3ODo0ZSoMR8Q0xgjh2hz6hxRqmq6P9ptP5dNgOZuS7QBZfsyl/DPqbx3qdJhaJgbz3Uwc/wBbzA4J/wDBmzMKWFz901AXAbwDo3R2Du6A5k810XiFg5cquWuyoUawcLT4Iluy6rx2abo4kbo8XQukYt7Q1rmgCYkN/unK2XJLMS8xYX0sl/kOj/zYW2U7D7Kewy8tAyiSc+ghF/xDW5XOp95I3bThucycrZX/AGShuGe6Ia7wtzRKj341CwjOKdN1A511vWaYg6IeofE9/kiWxfI/Fkzq1o42tzYQfv3L6B+HNrfxGFo1talNpd+to3anfvtJ718/Utl1iZ+W+97jjGc2Fl1n8La7m4R9J9nUqr7SPyvPL+5jvFHDwzm+tf5JT+i7uqQZKW1nwSOB9+RRFSol+MFweI9LKyaOQ5PPxIyULqoUbwdAh6jb3ICcmD4ktV4KBqPIPJa1sQ1ubvL7n6JbiNqgZA95/YLfJI1Sx9+C+0wWYmic2PZVF/5ajdwx0dRH/ddRYVwL8J8fubTa2YFWnUZHEgCq3vmmu80nSFw+RYOzS9xI93NaPstiFHVy98FIxsoiffiOGiie3r7C2J8fsVh2f+Etj1oGqU+GaX1nZc+Gvf0TOtyz55JZiiAlsfJowXk3+3IaD/JR9PJK6VWCExpvEFYazTEBJsXSz708rO5hJsabECJvradAYuAiQUiHENvb1lKsbR3gRnbLlr4gp3iW/tlxS6sM02WH3o5NtrZTqR3Hl2438jrlpGgMZOEoGlRqOIDO0QPzNOnM6d66rjcO0i8ZZKtbVrNptIsOAFrc1dPJlEb9Nh5zor0PY2HVHE8N50DkLpfXqnifE/dGVS6oTugnmB9URhfhqs47xZYacUxa7POarUjT4fw+GbhHvqfMfiahPygHFjKQbAD6hsXuJkhrZEC8Spq2MAz4z6lQOp/LANQySLXBy5aBLMTiC48z7gcShxllCS4pM1jvGG3JcY73WF9VZtibI+VJJl7rEjJo/padeZ1jxA2Ls6AXES+Mv6Z0HM6nuTjCVt0gHLnpyW9aIebldskr4fMpt8I47crgHJ4LD39ph/7Nj/kVE9gLEHTaWvGlxfvRyR2s6Og19o025z0y9Uqx23QfygCNe0fQD2FtSaxzQ+B2hM8/5teMqKu+mBn3D2U9UyTxQtrbccePkPpKEqbWH9JnmZ+ikr4tg4JfWxo0aEfl/Jvivo0r4+eAQNWrOvmpqtTmPAoGqZsDPGFnkGpQq2NtQ4fFUa4/+Gox8DUB8OA6tJHevqCi7MC+d/TyXzf+HuyRido0mOEsYTVf+mncDvcWhfQ2HqZgcT9/qouWfbkp815eP7GO8oKnl78V6fZWpPGyhZTJq4gLRxWKt9TEdO8KMnvjv9lLY9GtVxg8ff0SvFkeGsphXdbP33JTin3/AMJY+T2Hf3hMKD7RfkYKX4V3h+yNpDiPfsrxrJHu0J5pVi4vl5eCZuJ19+4S3EH73utR6RLXtw8skvqgXysmWJ7vL2SllVxv76Jsh5E2OqS9rA7c3jG9GXZJtztHel9XYuGbd1y60l292o1LgLo3aokE5x65+qr2P2dSY4iznQLntlxibD+UTr5KqOhiC6G1KNMx8to8B387jJb4nblR47DDGsmJA0k8eSRVsQ1j+xTif5YEjv4LNbE1HkfMO6NADe2WVymYPNr4I9pYhz3dqJHC8SJjwIXsDRgyc9OQ5cyjamBp/wAPVq/Ma19Ooxgw4ad5wdBL3GbNubCSTOSXYXEXTYwc7n5E3hFo2WyAeoR1XD7zZGYQmzD2JnNNMNnCF9khHSrdkA9ynZSkhRuYGu3Tk78v1CKwVItJIuIy6pkrQmmew7jdswhK73TE9wsiK1iHtym/LktMYJhwTpWRTYH8paupqRxWhKYpFtgeKFlpTaGtlS10FXfvGNNVuAkW78Etgg0qmIJh1R2406/Lpkb0dXHPkuoVKW44AZEeYMH1CqP4UYPcwVHk0z1e8k+iuWPEtDuB8jY+qnuc8YCvHqP6JGVV51T3mh6dRbl3eFy6R1YPVX8s/fco95ZJhRucOqSyiSKolOJdJ8b/AHTOsYHvzSjFPzPC/FAOknwTr+/uinPiI96+CEwfEacfVb4jEgOAvlwkWzWGvbC96dQl2KzPmiqbv2hC4vJajwlxRv4pdUIi2iOxLhdLargnJBgGMbNiPQpHiKAAO6ITrEOSfE1FRINMUEwwiO2XmXW/LECNZkKGi68zJyvnHJTVjKDe0xvaAwnoVy28G203gCwEk3MctUJgipsWA5hmxaJB7tULgnJi6IL7LlsV3YA6+qa0XQVXNl143TpkfonpdkhxsFhuMbIjwPAojY+L3gQbOt5ZoXfkIZzix28O/py5p8zoRQ2xNCJI1zGhQG/aOHkjqWODwDx19Z4IXG4eLjyTZEsEconuWaj0O+qmgEdd1kA+rFuKIr1LISi4Q4wSYJnQACSsaGSdh/Daf4Cn/cXnuDyB6KzY9/Y5S0f+gkfwTSDcLSAyDGgd5JKa7RPZaP7x5NJS7Xs/RJDzz/s8ApWOhRU9O5buXKpHblmXO+n7qN1Th9v8LzjdQVRIIN/2upqRTJHWqAAmBrl5+aU4l/Pqj8Q0Zcbnqk2Kd+bkgHoOwb8+Ofv3qt6r/FC4C1s4OZzN9VLVd78VhvyF0HWUOKdb34rOFPZUOMdb371WpGZ2JcW2838bH97JbXfy99U0rsSjFWMcpTZGAGKqJBi6t05xgzCR4k38VTKFt7BKxshqFWDGhCmrmyBqWI96p0ieY22sIpkjkPEpZga+iL2087oHGJ7glNN0FGiGuy24StAHBPcNiZbnkqxhX9gcgmeAqEFFgyuix4arIWz0Fg3XRbzb3xTpRNTId0tuy8/mYcj05qeli5Fu9jsx0UQdks531CchTZmpunQjzQlajwd9FMaxS7amOcxsgCSYuERiy3hEVbCPM3ETxAtxJ+yV4hwBhry7yHqs4ys42c4nW+XgLIVpul3RREn/2Q=="/>
          <p:cNvSpPr>
            <a:spLocks noGrp="1" noChangeAspect="1" noChangeArrowheads="1"/>
          </p:cNvSpPr>
          <p:nvPr>
            <p:ph idx="4294967295"/>
          </p:nvPr>
        </p:nvSpPr>
        <p:spPr>
          <a:xfrm>
            <a:off x="250825" y="404813"/>
            <a:ext cx="8435975" cy="61928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MX" dirty="0" smtClean="0"/>
          </a:p>
        </p:txBody>
      </p:sp>
      <p:sp>
        <p:nvSpPr>
          <p:cNvPr id="6152" name="AutoShape 6" descr="data:image/jpeg;base64,/9j/4AAQSkZJRgABAQAAAQABAAD/2wCEAAkGBhQSERUUExQVFRUVGBkaFhYXFxcXGxoXFxQcFxcaGBwYHCYfGBkjGhQYHy8gIycpLCwsFx4xNTAqNSYrLCkBCQoKDgwOGg8PGiwkHyQpLCwpKSkpKSwsLCksLCwpKSksKSwsLCwsLCwsLCwsKSkpLCkpLCksKSwsKSwsLCkpLP/AABEIAJwA8AMBIgACEQEDEQH/xAAcAAACAgMBAQAAAAAAAAAAAAAEBQMGAQIHAAj/xAA8EAABAwIDBQYEBAUFAAMAAAABAAIRAyEEMUEFElFhcSKBkaGx8AYTwdEHMnLhFEJSYvEjM4KSokNTwv/EABoBAAMBAQEBAAAAAAAAAAAAAAIDBAEFAAb/xAAlEQADAAICAQQCAwEAAAAAAAAAAQIRIQMxEgQiQVETgWGh8RT/2gAMAwEAAhEDEQA/AOZMCIYFo1vv6Kz7G+BsTXhxb8ln9VQEOP6af5j3wsw2Oyp7EtNiP2fsmrW/22Fw/qyaOrjbuEq+4D4FoUolhqu41L3/AECGDwKsDcBYcvIcoyQ/j+wHy/RQMB8Ef/c/L+WnPm9w9B3qx4HZVKkIZTa3mbuPVxkpo+lGiheTovZU9Ht12YlC1WAznnxjLuupXOv796KJ7ilU8j5nBA5voh6lGbeY+qJfr76KNLwNQrxOzZPLW+aCds1PXTex8PTkoKlNamEB7N2nXwpJo1Syc2/mYerTI7xBTzaHxc3F0tzEU90iAC3tMj+aQe0Ce/JKH4eUNUoos5WBdcU08/JYaHx5gNmvDKdH5hDB8ypTc0E7w3g1rXRvRaZIjmptp/i/h8Xg6zaVHEsJG4HuazdkkSN4PiYm2apOMwjXgh7QRzAMdJSTaWAruYGt3C1ogAdgAfpj0KbDwefBFLf+jTB/GLKdT/ULnNPZ3jEt57twRxvK6L+H/wAYYTDYPcqVW/OdUe75YnecXOhgbMAkgA56rhGG2NVdXayo0kXJjUDPpKP2vjyLEgzkLDy96JzttYYlenndLR1ja20zWrPquG6XHLgAIAnUwEg2rtRzMgOIOc8R3JDsD4rIIZXdvMIgPObTpvH+ZkWM5WR3xVj2UqIcCC5x7F50kvBGYA11LgnTWiK+JzWxVtfFPxlbD4Npyj5pF4cRNVx/Qyw5h3FdZ2ZQaxjWU27rGtDWAaNaIAPE6k8STquc/BezRTpGs7/drDvbSkQ3q4jeP/HmukbKM3TuP7Jeb6Q6w5tHNS1h2UFSxEODTafynjxHXVGuMtTPgkawwOkbpbtEdpG0n9pD4invvbzMnoL+gRcfR6uzdlHdpjibnvugalOe9M6tUb+5Ld7d3tyRvbsxvbue7NpylB1aMhwGZBA6lpA9UQKKPjajqj2uIIBDtxoID9wbpaZLSSHb9yySSd2Ru3Bo4WkK1E1Dv7lT/Wp7gqO/0Q50k07lrnNNjMgON9Cm4ch1R1OKjmj+p1PtsdAcwEOcH02AOdUybcTBsqxopPDndlwB3mANduv3g6k0l29vBwb2gwudYtExZbf0VRp5Rf8A4R+BKeGio4ipWi7/AOVkxLaYPgXm50gWVtFD31WaLUT8srkusF3bywQ0M1saVkSxhWKrUGQvkU4iif2/eUvrUvf0TiuxLq1L2EpsogXVWEfXpKHeEW5nT6X0/wDIUD28uWX3S2UoFLhOtxw43krDQZ9FKymIERlaMgvGmbcvdlgRHKicFPUp93vkh906/wCesrDUiGoRMSBM2kCYE2EyULXpo7djP30Q9fIarQsCqqoWm6JrIR5TEYwXG4UkucwtDi3dO80kRnbgfFVnH/D7yN4Ol/A5H7K5AoetSmyZLAt5WChYeo4GDYg5ZGUWSagc4yWUhYaTMwP7QSXGPqs4y9VwaQSf58oYNffJOvhnYNTHVDQwwb2GOc8udDWNBglxAJJJIEAEmeATc+OyfHn29L+2PsPtCRMzP7K/7Gd2JXHtk4zsDoD4rrWw3zTaOIHmq5o5vNOEPalEvZAMxBbaCHDKFtgMVvCCLixHPVQYqm6QWkiIsJOXTVDtxBbU3nCN8weuneRmimsvBLU6N9oO3ZPH7wvVKkfLd19PstPiAw1vM+lyot+abTwPqE2NC6WkzG0sJSrgb0hw/JUYd17CQRY9HEQZBkoSs3E0WgiMYIg7zm0alyd07x7Dm3AMyc3XuB6m2TnGkEWJzucwUT88tERI6+OaNdZMf0I6zadd7nUy5rmuktfTIIcCYJY+PzAF0gzBkgTKExuzg1rA2CQGtB3Q0AMbAduDs/MuZcZMm0QIdbQwtPEQHCXNMtMllRsgNJBHaaSAAdIsq7tTAYlnZZiBU4GtTlwEyd5zAN7MQbWJEZFep6Djs6th2W5/VEsasUmKZoXFbOoaBuajqNRMXWlVvXxXsnhbXpIGtTzTOv8AVA4gpVFECuoy/XwHuFBUZ4Ix508VBkJPKYBN8rAScylNlSIRQz5ZR08B3IevQIkgRPqMvKyOiPLotKwnhJ5c9PHPmvZNFz2Ra/lrdCuzy/e/2TV1HTy9EJVpXsNPfVeDQI59tbDhyyv4ISu6e73Fu9HPp2vn0HHJB4hi1M0W1j796IOo5F1nygajrpqPUeY66W/EW0txm42732gXMHIWzJkW4fqRdasGguOn2nw17ilWxKJe84h+simDnn2neo6l2UBNnXuZLbb9qPM2G1rBvgGpMuOfa/pB4DLrK7D8GbXY3ZI3KVOmRhMTvFrQ3efhoZvGLuJDg4k6krmVR6sGwttsbsTHUnh28G1vlOAFhVIa5s6S5pJ5LLftAqdaOe7OMMH6R6D7LrvwtWLg2NBK5FQ/L3LpfwjiYaeENHfn9lXDJude1F8oPkqLH4QOBHEemRUeErog1rqiTl1oUV6hq04P5qfrkVFgK280sNjp1Um1D8uoKgyjtjkTmhsZSmHs62TUjHs2qDMHv7loyoD2XHocpHA815mMDxDrHioKlAXvOo5dOaYkxeSWrhmfqPM5FLNoNY27nu3RnMmY5uyE6St8RtN+6WNhtTR0AyBnANg5UjaW1DvHfc4uH9RNu42Xq18DIlv5PoqmMlu1bMbPNZhcDOzpmoC89q3Dff2WKjdFpqF+KtdLq48k1rAnz+37pbXZASqZTCFzxcqOL/voiXs9fRDOzt7ulNlSNiydRyWHU/P6ZT9lKz9pjjwGi3aO/wAs81mTcAdWn3fTVAVBf6/bom76fDP35IOrT5e+a9kNIW1DrbxQGIHS6YV6efL6/dLa0fe5WpjEhTiWpdXKZYhL8Ud0HlkOeg8YT5F8mkIdsVDUeyg0xvXceDRmf/P/AJHNM6rg0brRAAAA4AWjyS7Bkb9SrxPy2/pZEnqXDyK3fXlUVvS+CXiTa8vsINZMtqU/k7NqNIgvZRgcRUirPf8AMnwVeq1+yTyPkCforp+LTRTo4ClEPOFb8w8d1tNre+aZ8EFbwj3JooGGMwr58NVopN5iZ99FQMErls+tugDgPRUyTcm5LzhcXACPbiLKq4fG5I6ptCGHw8VZCOZchtbEb08/RLf4k0XRmw6cEFU2veAP36BE0w9wlzS3rY+ColIU00EVKjTcZHghnYk5CT0v48FI3AB2ZMcBaepF46Ix1IBu60ADgE1aFMUYzZdaowFrAf8AmyeudkmobFqfN+ZXw7waf5CWyHEmxO7IIbE31hWrZ+MdTduHI5JsMQHaQi1XYPk40XmjkFIUu2FjvnYejV1qU6bjHFzBvD/tKZgL5jGDtPvBloXnBZa6ffBan3y5IKYyUDYgICvTTCrc2Q1ZvVKbKYQnrMN9eETYad6FIv6JnVb7KBcy/L7e8knJXJjcyPDxk3UrBaPCOp+6y1mlzIzW7acdy9k8aFlotn5R90HXoTci4NtbkR3mOKYkWvzJ5fsgMR9LeOfU+i9k2RTiRE+/XRJcTrHgnWMdnpY2+hSbEujuOekao0NF2ICR7WxO4wu1aC4dQLT/AMixOnOJFxBvrMjQzzGiqXxLUlrmjgwDnv1J9Kar4uyb1D9jA8EHbjGtFozNgSc+tzHcneFLGNv+YZzYn9lXKeNqMlrY3ZJEjI8uCjr4t7jLj7Ka0FFxK2NalZpcW2Pu8KfaePqYktNapUquYIBe4uIFzAJm15hV9g4es59dUzoYOXNkOAFyLgwPLkvbCTnkWWj1HD7pF9dbH7JzRxX+c/RKcfWBNhbK0KNjv2PMdExVgnvgl6RcdlOfWeKdMbzyCYkCwEk3Og6q3YX4QcQPm1P+LLeLiJ8Aue/Cu1BSxdB7jAFRsn+1x+W+egqAruTWcsrRzGar4uTKOR63ifC0vtCKnsClTEsYG6EjPvJusjBt4JzXaII92SyoFTNHNZH8kaAKF9AKUPIUZqI8g4F+IwDXyBognOqUvzdpvEXPejcQd128Fk15CJUF8Fm/D5+9s7DcmOHhVeFZ2qm/hZX3tnUv7X1W+FZx/wD0FcwF87bwdpr3M9u5rRwKldktHFTtjpBaus5dfd+aHeQfoiHushqlvL9kpsplAtVmn7IGq3OxGmnkmVbz9+5QVRt595pbY+SKi7iL9/vRTNZrw15c1ExwF/8AM8hqim05z/66d/Ez3BYjWQ1nRfIZ/ufoO8pfi3QDe8e+qYYn31vnxSnG+f1CMKULsQ7/AAeHRJdpuhpI6DqbDuTTESe7uz9FXviZ8YepByY6PAieolMhZYbeEUra/wAQPc6Kbi2nO7vD8zt3ODo0ZSoMR8Q0xgjh2hz6hxRqmq6P9ptP5dNgOZuS7QBZfsyl/DPqbx3qdJhaJgbz3Uwc/wBbzA4J/wDBmzMKWFz901AXAbwDo3R2Du6A5k810XiFg5cquWuyoUawcLT4Iluy6rx2abo4kbo8XQukYt7Q1rmgCYkN/unK2XJLMS8xYX0sl/kOj/zYW2U7D7Kewy8tAyiSc+ghF/xDW5XOp95I3bThucycrZX/AGShuGe6Ia7wtzRKj341CwjOKdN1A511vWaYg6IeofE9/kiWxfI/Fkzq1o42tzYQfv3L6B+HNrfxGFo1talNpd+to3anfvtJ718/Utl1iZ+W+97jjGc2Fl1n8La7m4R9J9nUqr7SPyvPL+5jvFHDwzm+tf5JT+i7uqQZKW1nwSOB9+RRFSol+MFweI9LKyaOQ5PPxIyULqoUbwdAh6jb3ICcmD4ktV4KBqPIPJa1sQ1ubvL7n6JbiNqgZA95/YLfJI1Sx9+C+0wWYmic2PZVF/5ajdwx0dRH/ddRYVwL8J8fubTa2YFWnUZHEgCq3vmmu80nSFw+RYOzS9xI93NaPstiFHVy98FIxsoiffiOGiie3r7C2J8fsVh2f+Etj1oGqU+GaX1nZc+Gvf0TOtyz55JZiiAlsfJowXk3+3IaD/JR9PJK6VWCExpvEFYazTEBJsXSz708rO5hJsabECJvradAYuAiQUiHENvb1lKsbR3gRnbLlr4gp3iW/tlxS6sM02WH3o5NtrZTqR3Hl2438jrlpGgMZOEoGlRqOIDO0QPzNOnM6d66rjcO0i8ZZKtbVrNptIsOAFrc1dPJlEb9Nh5zor0PY2HVHE8N50DkLpfXqnifE/dGVS6oTugnmB9URhfhqs47xZYacUxa7POarUjT4fw+GbhHvqfMfiahPygHFjKQbAD6hsXuJkhrZEC8Spq2MAz4z6lQOp/LANQySLXBy5aBLMTiC48z7gcShxllCS4pM1jvGG3JcY73WF9VZtibI+VJJl7rEjJo/padeZ1jxA2Ls6AXES+Mv6Z0HM6nuTjCVt0gHLnpyW9aIebldskr4fMpt8I47crgHJ4LD39ph/7Nj/kVE9gLEHTaWvGlxfvRyR2s6Og19o025z0y9Uqx23QfygCNe0fQD2FtSaxzQ+B2hM8/5teMqKu+mBn3D2U9UyTxQtrbccePkPpKEqbWH9JnmZ+ikr4tg4JfWxo0aEfl/Jvivo0r4+eAQNWrOvmpqtTmPAoGqZsDPGFnkGpQq2NtQ4fFUa4/+Gox8DUB8OA6tJHevqCi7MC+d/TyXzf+HuyRido0mOEsYTVf+mncDvcWhfQ2HqZgcT9/qouWfbkp815eP7GO8oKnl78V6fZWpPGyhZTJq4gLRxWKt9TEdO8KMnvjv9lLY9GtVxg8ff0SvFkeGsphXdbP33JTin3/AMJY+T2Hf3hMKD7RfkYKX4V3h+yNpDiPfsrxrJHu0J5pVi4vl5eCZuJ19+4S3EH73utR6RLXtw8skvqgXysmWJ7vL2SllVxv76Jsh5E2OqS9rA7c3jG9GXZJtztHel9XYuGbd1y60l292o1LgLo3aokE5x65+qr2P2dSY4iznQLntlxibD+UTr5KqOhiC6G1KNMx8to8B387jJb4nblR47DDGsmJA0k8eSRVsQ1j+xTif5YEjv4LNbE1HkfMO6NADe2WVymYPNr4I9pYhz3dqJHC8SJjwIXsDRgyc9OQ5cyjamBp/wAPVq/Ma19Ooxgw4ad5wdBL3GbNubCSTOSXYXEXTYwc7n5E3hFo2WyAeoR1XD7zZGYQmzD2JnNNMNnCF9khHSrdkA9ynZSkhRuYGu3Tk78v1CKwVItJIuIy6pkrQmmew7jdswhK73TE9wsiK1iHtym/LktMYJhwTpWRTYH8paupqRxWhKYpFtgeKFlpTaGtlS10FXfvGNNVuAkW78Etgg0qmIJh1R2406/Lpkb0dXHPkuoVKW44AZEeYMH1CqP4UYPcwVHk0z1e8k+iuWPEtDuB8jY+qnuc8YCvHqP6JGVV51T3mh6dRbl3eFy6R1YPVX8s/fco95ZJhRucOqSyiSKolOJdJ8b/AHTOsYHvzSjFPzPC/FAOknwTr+/uinPiI96+CEwfEacfVb4jEgOAvlwkWzWGvbC96dQl2KzPmiqbv2hC4vJajwlxRv4pdUIi2iOxLhdLargnJBgGMbNiPQpHiKAAO6ITrEOSfE1FRINMUEwwiO2XmXW/LECNZkKGi68zJyvnHJTVjKDe0xvaAwnoVy28G203gCwEk3MctUJgipsWA5hmxaJB7tULgnJi6IL7LlsV3YA6+qa0XQVXNl143TpkfonpdkhxsFhuMbIjwPAojY+L3gQbOt5ZoXfkIZzix28O/py5p8zoRQ2xNCJI1zGhQG/aOHkjqWODwDx19Z4IXG4eLjyTZEsEconuWaj0O+qmgEdd1kA+rFuKIr1LISi4Q4wSYJnQACSsaGSdh/Daf4Cn/cXnuDyB6KzY9/Y5S0f+gkfwTSDcLSAyDGgd5JKa7RPZaP7x5NJS7Xs/RJDzz/s8ApWOhRU9O5buXKpHblmXO+n7qN1Th9v8LzjdQVRIIN/2upqRTJHWqAAmBrl5+aU4l/Pqj8Q0Zcbnqk2Kd+bkgHoOwb8+Ofv3qt6r/FC4C1s4OZzN9VLVd78VhvyF0HWUOKdb34rOFPZUOMdb371WpGZ2JcW2838bH97JbXfy99U0rsSjFWMcpTZGAGKqJBi6t05xgzCR4k38VTKFt7BKxshqFWDGhCmrmyBqWI96p0ieY22sIpkjkPEpZga+iL2087oHGJ7glNN0FGiGuy24StAHBPcNiZbnkqxhX9gcgmeAqEFFgyuix4arIWz0Fg3XRbzb3xTpRNTId0tuy8/mYcj05qeli5Fu9jsx0UQdks531CchTZmpunQjzQlajwd9FMaxS7amOcxsgCSYuERiy3hEVbCPM3ETxAtxJ+yV4hwBhry7yHqs4ys42c4nW+XgLIVpul3RREn/2Q=="/>
          <p:cNvSpPr>
            <a:spLocks noChangeAspect="1" noChangeArrowheads="1"/>
          </p:cNvSpPr>
          <p:nvPr/>
        </p:nvSpPr>
        <p:spPr bwMode="auto">
          <a:xfrm>
            <a:off x="63500" y="-627063"/>
            <a:ext cx="1952625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6153" name="AutoShape 8" descr="data:image/jpeg;base64,/9j/4AAQSkZJRgABAQAAAQABAAD/2wCEAAkGBhQSERUUExQVFRUVGBkaFhYXFxcXGxoXFxQcFxcaGBwYHCYfGBkjGhQYHy8gIycpLCwsFx4xNTAqNSYrLCkBCQoKDgwOGg8PGiwkHyQpLCwpKSkpKSwsLCksLCwpKSksKSwsLCwsLCwsLCwsKSkpLCkpLCksKSwsKSwsLCkpLP/AABEIAJwA8AMBIgACEQEDEQH/xAAcAAACAgMBAQAAAAAAAAAAAAAEBQMGAQIHAAj/xAA8EAABAwIDBQYEBAUFAAMAAAABAAIRAyEEMUEFElFhcSKBkaGx8AYTwdEHMnLhFEJSYvEjM4KSokNTwv/EABoBAAMBAQEBAAAAAAAAAAAAAAIDBAEFAAb/xAAlEQADAAICAQQCAwEAAAAAAAAAAQIRIQMxEgQiQVETgWGh8RT/2gAMAwEAAhEDEQA/AOZMCIYFo1vv6Kz7G+BsTXhxb8ln9VQEOP6af5j3wsw2Oyp7EtNiP2fsmrW/22Fw/qyaOrjbuEq+4D4FoUolhqu41L3/AECGDwKsDcBYcvIcoyQ/j+wHy/RQMB8Ef/c/L+WnPm9w9B3qx4HZVKkIZTa3mbuPVxkpo+lGiheTovZU9Ht12YlC1WAznnxjLuupXOv796KJ7ilU8j5nBA5voh6lGbeY+qJfr76KNLwNQrxOzZPLW+aCds1PXTex8PTkoKlNamEB7N2nXwpJo1Syc2/mYerTI7xBTzaHxc3F0tzEU90iAC3tMj+aQe0Ce/JKH4eUNUoos5WBdcU08/JYaHx5gNmvDKdH5hDB8ypTc0E7w3g1rXRvRaZIjmptp/i/h8Xg6zaVHEsJG4HuazdkkSN4PiYm2apOMwjXgh7QRzAMdJSTaWAruYGt3C1ogAdgAfpj0KbDwefBFLf+jTB/GLKdT/ULnNPZ3jEt57twRxvK6L+H/wAYYTDYPcqVW/OdUe75YnecXOhgbMAkgA56rhGG2NVdXayo0kXJjUDPpKP2vjyLEgzkLDy96JzttYYlenndLR1ja20zWrPquG6XHLgAIAnUwEg2rtRzMgOIOc8R3JDsD4rIIZXdvMIgPObTpvH+ZkWM5WR3xVj2UqIcCC5x7F50kvBGYA11LgnTWiK+JzWxVtfFPxlbD4Npyj5pF4cRNVx/Qyw5h3FdZ2ZQaxjWU27rGtDWAaNaIAPE6k8STquc/BezRTpGs7/drDvbSkQ3q4jeP/HmukbKM3TuP7Jeb6Q6w5tHNS1h2UFSxEODTafynjxHXVGuMtTPgkawwOkbpbtEdpG0n9pD4invvbzMnoL+gRcfR6uzdlHdpjibnvugalOe9M6tUb+5Ld7d3tyRvbsxvbue7NpylB1aMhwGZBA6lpA9UQKKPjajqj2uIIBDtxoID9wbpaZLSSHb9yySSd2Ru3Bo4WkK1E1Dv7lT/Wp7gqO/0Q50k07lrnNNjMgON9Cm4ch1R1OKjmj+p1PtsdAcwEOcH02AOdUybcTBsqxopPDndlwB3mANduv3g6k0l29vBwb2gwudYtExZbf0VRp5Rf8A4R+BKeGio4ipWi7/AOVkxLaYPgXm50gWVtFD31WaLUT8srkusF3bywQ0M1saVkSxhWKrUGQvkU4iif2/eUvrUvf0TiuxLq1L2EpsogXVWEfXpKHeEW5nT6X0/wDIUD28uWX3S2UoFLhOtxw43krDQZ9FKymIERlaMgvGmbcvdlgRHKicFPUp93vkh906/wCesrDUiGoRMSBM2kCYE2EyULXpo7djP30Q9fIarQsCqqoWm6JrIR5TEYwXG4UkucwtDi3dO80kRnbgfFVnH/D7yN4Ol/A5H7K5AoetSmyZLAt5WChYeo4GDYg5ZGUWSagc4yWUhYaTMwP7QSXGPqs4y9VwaQSf58oYNffJOvhnYNTHVDQwwb2GOc8udDWNBglxAJJJIEAEmeATc+OyfHn29L+2PsPtCRMzP7K/7Gd2JXHtk4zsDoD4rrWw3zTaOIHmq5o5vNOEPalEvZAMxBbaCHDKFtgMVvCCLixHPVQYqm6QWkiIsJOXTVDtxBbU3nCN8weuneRmimsvBLU6N9oO3ZPH7wvVKkfLd19PstPiAw1vM+lyot+abTwPqE2NC6WkzG0sJSrgb0hw/JUYd17CQRY9HEQZBkoSs3E0WgiMYIg7zm0alyd07x7Dm3AMyc3XuB6m2TnGkEWJzucwUT88tERI6+OaNdZMf0I6zadd7nUy5rmuktfTIIcCYJY+PzAF0gzBkgTKExuzg1rA2CQGtB3Q0AMbAduDs/MuZcZMm0QIdbQwtPEQHCXNMtMllRsgNJBHaaSAAdIsq7tTAYlnZZiBU4GtTlwEyd5zAN7MQbWJEZFep6Djs6th2W5/VEsasUmKZoXFbOoaBuajqNRMXWlVvXxXsnhbXpIGtTzTOv8AVA4gpVFECuoy/XwHuFBUZ4Ix508VBkJPKYBN8rAScylNlSIRQz5ZR08B3IevQIkgRPqMvKyOiPLotKwnhJ5c9PHPmvZNFz2Ra/lrdCuzy/e/2TV1HTy9EJVpXsNPfVeDQI59tbDhyyv4ISu6e73Fu9HPp2vn0HHJB4hi1M0W1j796IOo5F1nygajrpqPUeY66W/EW0txm42732gXMHIWzJkW4fqRdasGguOn2nw17ilWxKJe84h+simDnn2neo6l2UBNnXuZLbb9qPM2G1rBvgGpMuOfa/pB4DLrK7D8GbXY3ZI3KVOmRhMTvFrQ3efhoZvGLuJDg4k6krmVR6sGwttsbsTHUnh28G1vlOAFhVIa5s6S5pJ5LLftAqdaOe7OMMH6R6D7LrvwtWLg2NBK5FQ/L3LpfwjiYaeENHfn9lXDJude1F8oPkqLH4QOBHEemRUeErog1rqiTl1oUV6hq04P5qfrkVFgK280sNjp1Um1D8uoKgyjtjkTmhsZSmHs62TUjHs2qDMHv7loyoD2XHocpHA815mMDxDrHioKlAXvOo5dOaYkxeSWrhmfqPM5FLNoNY27nu3RnMmY5uyE6St8RtN+6WNhtTR0AyBnANg5UjaW1DvHfc4uH9RNu42Xq18DIlv5PoqmMlu1bMbPNZhcDOzpmoC89q3Dff2WKjdFpqF+KtdLq48k1rAnz+37pbXZASqZTCFzxcqOL/voiXs9fRDOzt7ulNlSNiydRyWHU/P6ZT9lKz9pjjwGi3aO/wAs81mTcAdWn3fTVAVBf6/bom76fDP35IOrT5e+a9kNIW1DrbxQGIHS6YV6efL6/dLa0fe5WpjEhTiWpdXKZYhL8Ud0HlkOeg8YT5F8mkIdsVDUeyg0xvXceDRmf/P/AJHNM6rg0brRAAAA4AWjyS7Bkb9SrxPy2/pZEnqXDyK3fXlUVvS+CXiTa8vsINZMtqU/k7NqNIgvZRgcRUirPf8AMnwVeq1+yTyPkCforp+LTRTo4ClEPOFb8w8d1tNre+aZ8EFbwj3JooGGMwr58NVopN5iZ99FQMErls+tugDgPRUyTcm5LzhcXACPbiLKq4fG5I6ptCGHw8VZCOZchtbEb08/RLf4k0XRmw6cEFU2veAP36BE0w9wlzS3rY+ColIU00EVKjTcZHghnYk5CT0v48FI3AB2ZMcBaepF46Ix1IBu60ADgE1aFMUYzZdaowFrAf8AmyeudkmobFqfN+ZXw7waf5CWyHEmxO7IIbE31hWrZ+MdTduHI5JsMQHaQi1XYPk40XmjkFIUu2FjvnYejV1qU6bjHFzBvD/tKZgL5jGDtPvBloXnBZa6ffBan3y5IKYyUDYgICvTTCrc2Q1ZvVKbKYQnrMN9eETYad6FIv6JnVb7KBcy/L7e8knJXJjcyPDxk3UrBaPCOp+6y1mlzIzW7acdy9k8aFlotn5R90HXoTci4NtbkR3mOKYkWvzJ5fsgMR9LeOfU+i9k2RTiRE+/XRJcTrHgnWMdnpY2+hSbEujuOekao0NF2ICR7WxO4wu1aC4dQLT/AMixOnOJFxBvrMjQzzGiqXxLUlrmjgwDnv1J9Kar4uyb1D9jA8EHbjGtFozNgSc+tzHcneFLGNv+YZzYn9lXKeNqMlrY3ZJEjI8uCjr4t7jLj7Ka0FFxK2NalZpcW2Pu8KfaePqYktNapUquYIBe4uIFzAJm15hV9g4es59dUzoYOXNkOAFyLgwPLkvbCTnkWWj1HD7pF9dbH7JzRxX+c/RKcfWBNhbK0KNjv2PMdExVgnvgl6RcdlOfWeKdMbzyCYkCwEk3Og6q3YX4QcQPm1P+LLeLiJ8Aue/Cu1BSxdB7jAFRsn+1x+W+egqAruTWcsrRzGar4uTKOR63ifC0vtCKnsClTEsYG6EjPvJusjBt4JzXaII92SyoFTNHNZH8kaAKF9AKUPIUZqI8g4F+IwDXyBognOqUvzdpvEXPejcQd128Fk15CJUF8Fm/D5+9s7DcmOHhVeFZ2qm/hZX3tnUv7X1W+FZx/wD0FcwF87bwdpr3M9u5rRwKldktHFTtjpBaus5dfd+aHeQfoiHushqlvL9kpsplAtVmn7IGq3OxGmnkmVbz9+5QVRt595pbY+SKi7iL9/vRTNZrw15c1ExwF/8AM8hqim05z/66d/Ez3BYjWQ1nRfIZ/ufoO8pfi3QDe8e+qYYn31vnxSnG+f1CMKULsQ7/AAeHRJdpuhpI6DqbDuTTESe7uz9FXviZ8YepByY6PAieolMhZYbeEUra/wAQPc6Kbi2nO7vD8zt3ODo0ZSoMR8Q0xgjh2hz6hxRqmq6P9ptP5dNgOZuS7QBZfsyl/DPqbx3qdJhaJgbz3Uwc/wBbzA4J/wDBmzMKWFz901AXAbwDo3R2Du6A5k810XiFg5cquWuyoUawcLT4Iluy6rx2abo4kbo8XQukYt7Q1rmgCYkN/unK2XJLMS8xYX0sl/kOj/zYW2U7D7Kewy8tAyiSc+ghF/xDW5XOp95I3bThucycrZX/AGShuGe6Ia7wtzRKj341CwjOKdN1A511vWaYg6IeofE9/kiWxfI/Fkzq1o42tzYQfv3L6B+HNrfxGFo1talNpd+to3anfvtJ718/Utl1iZ+W+97jjGc2Fl1n8La7m4R9J9nUqr7SPyvPL+5jvFHDwzm+tf5JT+i7uqQZKW1nwSOB9+RRFSol+MFweI9LKyaOQ5PPxIyULqoUbwdAh6jb3ICcmD4ktV4KBqPIPJa1sQ1ubvL7n6JbiNqgZA95/YLfJI1Sx9+C+0wWYmic2PZVF/5ajdwx0dRH/ddRYVwL8J8fubTa2YFWnUZHEgCq3vmmu80nSFw+RYOzS9xI93NaPstiFHVy98FIxsoiffiOGiie3r7C2J8fsVh2f+Etj1oGqU+GaX1nZc+Gvf0TOtyz55JZiiAlsfJowXk3+3IaD/JR9PJK6VWCExpvEFYazTEBJsXSz708rO5hJsabECJvradAYuAiQUiHENvb1lKsbR3gRnbLlr4gp3iW/tlxS6sM02WH3o5NtrZTqR3Hl2438jrlpGgMZOEoGlRqOIDO0QPzNOnM6d66rjcO0i8ZZKtbVrNptIsOAFrc1dPJlEb9Nh5zor0PY2HVHE8N50DkLpfXqnifE/dGVS6oTugnmB9URhfhqs47xZYacUxa7POarUjT4fw+GbhHvqfMfiahPygHFjKQbAD6hsXuJkhrZEC8Spq2MAz4z6lQOp/LANQySLXBy5aBLMTiC48z7gcShxllCS4pM1jvGG3JcY73WF9VZtibI+VJJl7rEjJo/padeZ1jxA2Ls6AXES+Mv6Z0HM6nuTjCVt0gHLnpyW9aIebldskr4fMpt8I47crgHJ4LD39ph/7Nj/kVE9gLEHTaWvGlxfvRyR2s6Og19o025z0y9Uqx23QfygCNe0fQD2FtSaxzQ+B2hM8/5teMqKu+mBn3D2U9UyTxQtrbccePkPpKEqbWH9JnmZ+ikr4tg4JfWxo0aEfl/Jvivo0r4+eAQNWrOvmpqtTmPAoGqZsDPGFnkGpQq2NtQ4fFUa4/+Gox8DUB8OA6tJHevqCi7MC+d/TyXzf+HuyRido0mOEsYTVf+mncDvcWhfQ2HqZgcT9/qouWfbkp815eP7GO8oKnl78V6fZWpPGyhZTJq4gLRxWKt9TEdO8KMnvjv9lLY9GtVxg8ff0SvFkeGsphXdbP33JTin3/AMJY+T2Hf3hMKD7RfkYKX4V3h+yNpDiPfsrxrJHu0J5pVi4vl5eCZuJ19+4S3EH73utR6RLXtw8skvqgXysmWJ7vL2SllVxv76Jsh5E2OqS9rA7c3jG9GXZJtztHel9XYuGbd1y60l292o1LgLo3aokE5x65+qr2P2dSY4iznQLntlxibD+UTr5KqOhiC6G1KNMx8to8B387jJb4nblR47DDGsmJA0k8eSRVsQ1j+xTif5YEjv4LNbE1HkfMO6NADe2WVymYPNr4I9pYhz3dqJHC8SJjwIXsDRgyc9OQ5cyjamBp/wAPVq/Ma19Ooxgw4ad5wdBL3GbNubCSTOSXYXEXTYwc7n5E3hFo2WyAeoR1XD7zZGYQmzD2JnNNMNnCF9khHSrdkA9ynZSkhRuYGu3Tk78v1CKwVItJIuIy6pkrQmmew7jdswhK73TE9wsiK1iHtym/LktMYJhwTpWRTYH8paupqRxWhKYpFtgeKFlpTaGtlS10FXfvGNNVuAkW78Etgg0qmIJh1R2406/Lpkb0dXHPkuoVKW44AZEeYMH1CqP4UYPcwVHk0z1e8k+iuWPEtDuB8jY+qnuc8YCvHqP6JGVV51T3mh6dRbl3eFy6R1YPVX8s/fco95ZJhRucOqSyiSKolOJdJ8b/AHTOsYHvzSjFPzPC/FAOknwTr+/uinPiI96+CEwfEacfVb4jEgOAvlwkWzWGvbC96dQl2KzPmiqbv2hC4vJajwlxRv4pdUIi2iOxLhdLargnJBgGMbNiPQpHiKAAO6ITrEOSfE1FRINMUEwwiO2XmXW/LECNZkKGi68zJyvnHJTVjKDe0xvaAwnoVy28G203gCwEk3MctUJgipsWA5hmxaJB7tULgnJi6IL7LlsV3YA6+qa0XQVXNl143TpkfonpdkhxsFhuMbIjwPAojY+L3gQbOt5ZoXfkIZzix28O/py5p8zoRQ2xNCJI1zGhQG/aOHkjqWODwDx19Z4IXG4eLjyTZEsEconuWaj0O+qmgEdd1kA+rFuKIr1LISi4Q4wSYJnQACSsaGSdh/Daf4Cn/cXnuDyB6KzY9/Y5S0f+gkfwTSDcLSAyDGgd5JKa7RPZaP7x5NJS7Xs/RJDzz/s8ApWOhRU9O5buXKpHblmXO+n7qN1Th9v8LzjdQVRIIN/2upqRTJHWqAAmBrl5+aU4l/Pqj8Q0Zcbnqk2Kd+bkgHoOwb8+Ofv3qt6r/FC4C1s4OZzN9VLVd78VhvyF0HWUOKdb34rOFPZUOMdb371WpGZ2JcW2838bH97JbXfy99U0rsSjFWMcpTZGAGKqJBi6t05xgzCR4k38VTKFt7BKxshqFWDGhCmrmyBqWI96p0ieY22sIpkjkPEpZga+iL2087oHGJ7glNN0FGiGuy24StAHBPcNiZbnkqxhX9gcgmeAqEFFgyuix4arIWz0Fg3XRbzb3xTpRNTId0tuy8/mYcj05qeli5Fu9jsx0UQdks531CchTZmpunQjzQlajwd9FMaxS7amOcxsgCSYuERiy3hEVbCPM3ETxAtxJ+yV4hwBhry7yHqs4ys42c4nW+XgLIVpul3RREn/2Q=="/>
          <p:cNvSpPr>
            <a:spLocks noChangeAspect="1" noChangeArrowheads="1"/>
          </p:cNvSpPr>
          <p:nvPr/>
        </p:nvSpPr>
        <p:spPr bwMode="auto">
          <a:xfrm>
            <a:off x="63500" y="-725488"/>
            <a:ext cx="228600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6154" name="Picture 10" descr="http://escuela.med.puc.cl/paginas/Cursos/tercero/IntegradoTercero/ApSemiologia/Fotos/0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05263"/>
            <a:ext cx="2700337" cy="223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/>
              <a:t>Hallazgos </a:t>
            </a:r>
            <a:r>
              <a:rPr lang="es-ES_tradnl" dirty="0" err="1" smtClean="0"/>
              <a:t>auscultatorios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auscultación pulmonar</a:t>
            </a:r>
            <a:endParaRPr lang="es-ES" dirty="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4" name="3 Rectángulo redondeado"/>
          <p:cNvSpPr/>
          <p:nvPr/>
        </p:nvSpPr>
        <p:spPr>
          <a:xfrm>
            <a:off x="1763713" y="1484313"/>
            <a:ext cx="568801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/>
              <a:t>Permite juzgar el estado anatómico de los bronquios  y estructuras </a:t>
            </a:r>
            <a:r>
              <a:rPr lang="es-ES_tradnl" dirty="0"/>
              <a:t>pulmonares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7462798">
            <a:off x="1908175" y="2781300"/>
            <a:ext cx="10795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79388" y="3429000"/>
            <a:ext cx="2305050" cy="309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200" dirty="0"/>
              <a:t>Respiración bronquial son las vibraciones   propias de las paredes elásticas del bronquio y la columna de aire que estas paredes encierran</a:t>
            </a:r>
            <a:endParaRPr lang="es-ES" sz="2200" dirty="0"/>
          </a:p>
        </p:txBody>
      </p:sp>
      <p:sp>
        <p:nvSpPr>
          <p:cNvPr id="9" name="8 Flecha derecha"/>
          <p:cNvSpPr/>
          <p:nvPr/>
        </p:nvSpPr>
        <p:spPr>
          <a:xfrm rot="5400000">
            <a:off x="3599656" y="2817019"/>
            <a:ext cx="86518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2987675" y="3429000"/>
            <a:ext cx="2305050" cy="2376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Respiración vesicular esta se oye en la inspiración  y se debe  a la elasticidad de las paredes alveolares </a:t>
            </a:r>
            <a:endParaRPr lang="es-ES" dirty="0"/>
          </a:p>
        </p:txBody>
      </p:sp>
      <p:sp>
        <p:nvSpPr>
          <p:cNvPr id="11" name="10 Elipse"/>
          <p:cNvSpPr/>
          <p:nvPr/>
        </p:nvSpPr>
        <p:spPr>
          <a:xfrm>
            <a:off x="5580063" y="2924175"/>
            <a:ext cx="3313112" cy="2881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/>
              <a:t>Nota: en la relajación de las paredes alveolares , se pierde la vibración por lo tanto no se oye ningún ruido alveolar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7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56499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La auscultación pulmonar se efectúa el las regiones torácicas: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Anterior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Lateral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Posterior</a:t>
            </a:r>
          </a:p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821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Auscultación cardiaca</a:t>
            </a:r>
            <a:endParaRPr lang="es-ES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s-MX" smtClean="0"/>
          </a:p>
        </p:txBody>
      </p:sp>
      <p:sp>
        <p:nvSpPr>
          <p:cNvPr id="4" name="3 Llamada de flecha a la derecha"/>
          <p:cNvSpPr/>
          <p:nvPr/>
        </p:nvSpPr>
        <p:spPr>
          <a:xfrm>
            <a:off x="684213" y="1989138"/>
            <a:ext cx="3059112" cy="453548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/>
              <a:t>Los fenómenos de auscultación cardiaca son la expresión e los movimientos sanguíneos  a través del miocardio y el aparato valvular</a:t>
            </a:r>
            <a:endParaRPr lang="es-ES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79838" y="2708275"/>
            <a:ext cx="4105275" cy="3457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/>
              <a:t>Los ruidos cardiacos se producen por la contracción de la musculatura del corazón y el efecto cinético de la corriente sanguínea sobre las válvulas cardiaca y las paredes vasculares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246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229600" cy="57213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Para la auscultación del corazón se requiere del conocimiento de la dinámica de la circulación dada por: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Viscosidad e la sangre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/>
            <a:r>
              <a:rPr lang="es-ES_tradnl" smtClean="0"/>
              <a:t>Cantidad de liquido en la unidad de tiempo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08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pPr algn="ctr"/>
            <a:r>
              <a:rPr lang="es-MX" dirty="0"/>
              <a:t>Inspección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6225" y="1268760"/>
            <a:ext cx="4251960" cy="4967448"/>
          </a:xfrm>
        </p:spPr>
        <p:txBody>
          <a:bodyPr/>
          <a:lstStyle/>
          <a:p>
            <a:pPr algn="just"/>
            <a:r>
              <a:rPr lang="es-MX" dirty="0" smtClean="0"/>
              <a:t>La inspección debe realizarse siempre que sea posible a la luz del día o con la iluminación de luz blanca.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615815" y="1340768"/>
            <a:ext cx="4251960" cy="4895440"/>
          </a:xfrm>
        </p:spPr>
        <p:txBody>
          <a:bodyPr/>
          <a:lstStyle/>
          <a:p>
            <a:pPr algn="just"/>
            <a:r>
              <a:rPr lang="es-MX" dirty="0" smtClean="0"/>
              <a:t>La persona que se va a explorar debe estar en posición correcta, y el explorador con mirada atenta. </a:t>
            </a:r>
            <a:endParaRPr lang="es-MX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54" y="2478122"/>
            <a:ext cx="3615173" cy="361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22991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53081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692150"/>
            <a:ext cx="8229600" cy="54340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Energía cinética del corazón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/>
            <a:r>
              <a:rPr lang="es-ES_tradnl" smtClean="0"/>
              <a:t>Diámetro variable del sistema vascular</a:t>
            </a:r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>
              <a:buFont typeface="Arial" charset="0"/>
              <a:buNone/>
            </a:pPr>
            <a:endParaRPr lang="es-ES_tradnl" smtClean="0"/>
          </a:p>
          <a:p>
            <a:pPr eaLnBrk="1" hangingPunct="1"/>
            <a:r>
              <a:rPr lang="es-ES_tradnl" smtClean="0"/>
              <a:t>Fricción de la columna sanguínea contra las paredes vasculares</a:t>
            </a:r>
          </a:p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104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Auscultación gastrointestinal</a:t>
            </a:r>
            <a:endParaRPr lang="es-ES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Esta auscultación se hace de preferencia en la fosa iliaca derecha a la altura de la válvula ileocecal</a:t>
            </a:r>
            <a:endParaRPr lang="es-ES" smtClean="0"/>
          </a:p>
        </p:txBody>
      </p:sp>
      <p:pic>
        <p:nvPicPr>
          <p:cNvPr id="12292" name="Picture 2" descr="http://t0.gstatic.com/images?q=tbn:ANd9GcSDMYI0tTCnnmRS9ixfUbN9XFgwgfMDokMSwVCR0EX-Q4wPR7v-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4464050" cy="372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Marcador de contenido"/>
          <p:cNvSpPr>
            <a:spLocks noGrp="1"/>
          </p:cNvSpPr>
          <p:nvPr>
            <p:ph idx="4294967295"/>
          </p:nvPr>
        </p:nvSpPr>
        <p:spPr>
          <a:xfrm>
            <a:off x="323850" y="476250"/>
            <a:ext cx="5060950" cy="432117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s-ES_tradnl" smtClean="0"/>
              <a:t>En un sujeto normal se oyen ruidos abundantes, continuos y suaves con pausas regulares  producidos por la contracción muscular intestinal</a:t>
            </a:r>
            <a:endParaRPr lang="es-ES" smtClean="0"/>
          </a:p>
        </p:txBody>
      </p:sp>
      <p:sp>
        <p:nvSpPr>
          <p:cNvPr id="13315" name="AutoShape 2" descr="data:image/jpeg;base64,/9j/4AAQSkZJRgABAQAAAQABAAD/2wCEAAkGBhIQEA8SEA8PEBAQEA8QEA8PDw8QEBAPFBAVFBQQFBIXGyYeFxkjGRUSHy8gIycpLCwsFR4xNTwqNScrLCkBCQoKDgwOGA8PGikcHBwpKSkpKSkpKSkpKSkpLCkuLCkpKSkpKSkpKSkpKSkpKSksKTIsLCkpMikuKSkpKSwsKf/AABEIAMkA+wMBIgACEQEDEQH/xAAbAAEAAgMBAQAAAAAAAAAAAAAABAUBAwYCB//EAEUQAAICAQEEBQgGBwYHAQAAAAABAgMRBAUSITEGE0FRkRQiYXGBscHRIzJScpKhQlRik5Sy1BUWM1Nj4URzgqLS8PEH/8QAGQEBAAMBAQAAAAAAAAAAAAAAAAECBAMF/8QAJREBAQACAQQCAgIDAAAAAAAAAAECEQMSITEyE1EEQRTwImFx/9oADAMBAAIRAxEAPwD7iAAAAAAAAAa7bowWZNJd7A2MwVtu2c/Ui3+1LgvDmV+o11kuc3H0R838+ZzvJjHXHhyy/wBL67URgsykor0kVbaqfJy/BI523Lect/ebbPVd6XNM5Xmv6aMfxp+66L+1q+9/hZ6jtKD5N+DOalfl8DfRaR81TfxsV1Pa9SeG3+Fnie36VzlL8DKPaDWMorZXZJ+apn42F+3WR6Q0t43pfgkZl0gpXbL8Ejl6Fxy/YeprLI+ap/i4Onjt6l9svwMy9u1d8vwSObp4G/e9H5D56fxcHT6fWQs+pJS9CfH2o3o5DqeTTw1ya4NEzT7Utjhb2+u6STfjzLzmn7ccvxrPFdGCsq2yv04telcV4cydTqIzWYyT9XxR1mUvhnyxuPltABZUAAAAAAAAAAAAAAABjJVbYrzKvPYn70WrKza8sOHqfvOfJ6unF7xFbSXBEK6w9WWGmuG8/QZfLfJpiEG/UyZDTJI2VV4M2sg6keymPcaupiu9e02SNNiIdMXi6McfW8TTChZzhYwebYnqqzsxwwF0qFUe9Hvq4mqqnJLhpkuYUt0jywuUTTOxlg4LuNFkASoW8yTRYa5wPEeDJLOy2g00b9lVpWSa+y/eitqtLLZMszf3fii+F7xm5ZrGrcAGxhAAAAAAAAAAAAAAAAYZV7Y5wz3MtGUvSCzDh6pe9HPk9XXh94qrZceBK00OCK+iak2Weml4GWRvyvZJUTzKJtZ5ZbThKh2QNFkSZOJon2lbGjGq649aZczxqeZv0seDIrqmUVkmUeBpoRLshwLSM+d7oh5kzY+BrkVq2LTKBqdZvMMh0R4Swy62PjfePsv3oo9RLBa9Hrd6b+4/ejpx+0cOb1q/ABsecAAAAAAAAAAAAAAAAwzn+lVedzi1wl70dAznels8KHql70c+T1deH3jmY65VTazlcMPl4l5otRlJrkcxPSOzeiubUnn1Rbb/ACJvR/UtRipPKa4ZM2m/z2dd1mUeHMrrtpRguL5rm/qpd7Gk16sWVhpdqzj8yNqzjuuyZOZGsmZnYR7ZEbdMcUbUS4kjTvgyBZZlk/SyzEhdMomTnYVULcMlRu4FpXLPHu2WEe09yuI2t1O6s4zl454ItThHrBrttUU8sjQ2rF5Xal2PK8Sp2rtBpPHN8EviJF8uzZftFTlup444b7EdH0UrxOXFvzX/ADI4zSadxjHe/TW+n38Ws+KZ2HQ+eZS791/zROuE1lGbku8K6oAGpgAAAAAAAAAAAAAAAAYOY6YS41LvjL3o6c5jpdDM6fuzSXa3lcDnn6unF7xC2Dod5XzfKNVkU/2pQfwz4lPoqm64rk0lg7vZ+g6qjc7XGTl95x/+L2HHaWHL1HHOaka+LLqyyryrk8Kay1+T7yXTqIpYSx6j35Cpf7HuGyjlWmPK1HpNN13eTI7P9Zs8hiuOM+shNsVVVDk84aXvJcM8kiXukjS0pk+VblpW2Ra4mIajHaW86UuwjW6SD4uI0rM9oEtV6SNfqMpp4ZYT0EexFfqNJ3EOitcVHiuBGcN+WX7PUSLqmeaIllL3q91GzH5Hpp44xi0/VKTa+PiSuh3+LP8A5b/miW+yqOs0VcZfpQa9XF4+BWdGaXDUWRfBqEk16VOJo6e8rH1bxyjqgAdmUAAAAAAAAAAAAAAABgg6jZ/WXVTf1a4y4d8m1jwwT8AizaZdMNHBxhuykn+jJrweDvGcZrq92+5ftt+x8ficeadmn8bzYlaetYXqJ9CS5ohaZYSJUWcsWjLu93JEZwzwJDPXCKyxrasuka+CgvT2nvRSyskPVXZySND9UieV7P8AFvskaZG2XE1uIVxeJRIerlhEuwgazOOBWusU+qfE81rgZsqbeX6TdpKHJpL9JqPi8Enju73ZVW7TTHurh7kxHQJXu1fpV7kl6d5NPwXuJMI4SXckvA9G2R5VoACUAAAAAAAAAAAAAAAAAAAHK9IKcXt/ahF+1cPgjqWUXSaP+E/vLPg/mc+T1duC6ziHpLeHEkqZXaeZNTMsrdY3wlg06q1sw7DNdWeL5InaJJO6PKrC48yVpFiPsNdvE3af6pEndOV3DewzNrTWTXbMjTtYtRMdvUrCDq7sEmVqK7WTyVdfEQpPLLXo/p9++tdkczf/AE8vzcSsSOm6I6f/ABZ/dgve/gdcJuuHLlrGukRkwZNbzgAAAAAAAAAAACq6S7Xel09lkNx2vcqojZLdhK+2ShUpPsjvSTb7EmBag43RdOnOam6pS0stNs+x2Qdf0E9RZbXLfTlmUVOMU8LhuyZl9OZddBrT2+T26ff0+eq6zU2T1VNFLj5/mRl1mfOxwknww0B2IOU1nT2NcW/JdRKVcdRK+uMtPmpUW1ws4uaUn9LBrHNPsPGr/wD0KurMZ0Wq6Er1ZS7NOpRVKg5OMnPFjashuxjxfHlgDrgc/oulsLb41Km5QnbbRG6XVqMrq6eucdze30txPi0uKwTJdJ9Im09VQmm007I8GuwCzKjpNDNKf2Zxfsaa+KPf96dH+t0fvIkLbPSTSSpmo6qht4wutgu1d7K5eKth2yinomTIyZU6baun7dTp/wB/V/5EuO2dP+s6f99V8zH016nXj9rHTV5ZLnwKyjb2mX/Faf8AfV/M9z6Qab9a0/76v5l9XTjlnLW2RthwiQ69rUTkowvpnJ5xGNkJSeFngk+5Mmb3Ap4X3udmmTIl9mCXJkG8q64xHlYR7WbsGq1cyYitFT5nZ9FI/QZ75y+CONp54O36NRxp4/en/MduL2Zef1WoANLEAAAAAAAAAAARNdsqq91u2tWdVN2QUsuKm4ShvOHKXmyljKeM55ksAUdfQvSRs341TjmcbHWrr1TKULp3Qbp3txqNk5ySxhN+oxHoVpFvYrsw1uxXlGoxTHrY3JUrf+ixZCElu4w0scOBegCmXRHS7jg6pSUq7q5uVtzlON1kbLXKW9mUpSjF7z48McuB7u6LaeU3Yo212SnOyVlWovqnJzVamm4SXmvqq/N5eanz4lsAIENh0qamoecrrNQnvz/xrK3XOeM44xbWOROwZAGGQdtL6Czi1wX8yJ7K3pBPFEvS4L/uT+BXLxVsPaKHSTa7X4slO5978WaqY5RibwY3qRIr1Mu9+LNvlL75eLKyNryb22OpW4Tbbbe2ub9rZqjZlEfVTaRt0ccwXpIW1JGLHwItsyVdDgQbUQuxA1Xo21mu8IqLBYZ23RueaPVOS9z+JxTR2HRWX0Uvv++KO3F7MvP6LsAGphAeZ2JYy0svCy0svDeF3vCfgI2p8mnhtPDTw1wa9YHoHjro727vLexvbuVvbucb2O7PaeXqY5Ud6O884W8svGG8L0ZXiBtB5jNNJppp8U0+DXeZyBkAAAAAAAAAAAAAKXpPL6Otd9iz7IyZdFL0oX0UMc+sWPT5sslM/Wr8fvFZprDNsskWqZ7nMx16kjbp4ceJLnghVW8jfOYRZuvFrIOm01+Zy6+tb0uEZ02WbsVySxdBLwyS3IxCQl0XDc7o9td/bdp/4W7+pIVkbv8AM0/8Nf8A1JY229hAtkTs6I11xu/zNP8Aw1/9SZnVb/maf+Gv/qSTRXwyatTaRsuM/tQZK37en/h9R/UnSdHdPqXXJwv00FvcU9JbLjurtepKCs6noddvQu9FqwvQ4R4/kztx3uzc81gm+Taz9a0v8Fb/AFA8m1v61pv4K3+oLRGTSxOb27XdCOissTv8n1sbbXpqJ7yqdF1W8qd6cpYlZHOG3jLxwOchpNa1dKry2iE7PKKoQj1cm79rW77nFp+d5O4txf1U02k1w+jNGcAfNdXpdXC2cl/aDvhTqqdJZGE5qycdoW+Twvnu7rh1fV5c2k4tvOeJYQ2fetSnOu7dep2rCNqh50Y20VdVLeS5ZjJKT+zFZ5Hc4GAOG2StUo1xt8sruWi00dLXXVKOm3/IvpOu3I7kZq7fWJ4S3a8c2RtVtHWzrc0telXXoGqfJ7656i9Vajr6lKMHKHndU99pw3oxT82WT6FgboCD4Lhjhy7vQZAAAAAAAAAAAAAUPSK3M6ofZ3pv28I/Evmc3rfPnbL07q9UeHvycuW6xd+Cbz/4hz0+Ytx5ohxty+Jb0LEG13FVq4JSyuT95ljf+69SeDZC7hxI8ZZ4G2CC23qUjMJHicsGtTRBazaRmss9WTPOSdIbZW4RBtllmy6RHjHeaXZ2saVtSKKt5N9i/Mu+itu7dZHkrIJpdmYv5N+BFpqxBLGEkbaH1c65/ZnHPqfB/k2XwusleTHqwsdijJhGTY8wAAAAAAAAAAAAAAAAAAAAAebJYTfcm/A5ZSeIr2nQ7Ts3abH+y17Xw+Jz2lXNvnyM/M1/jztakaeWE/Wyu1tXH0Mn1vmjVqYZTOEa55qqXmvib1ZwNc48MPn2P4EffaYEmUjXNHnrDXZMFpJmFIjuRiyzhhEq7Zm954RL0Wly/QufpZH01fZ2v3FvRHCSXIJkblHzZeBF1Enhr0FhNeakR9VVlIieU6dXpnmEPux9xtIOxp5oqzzUd1+uPD4E43Tw8q+QAj37QqhlTtri0stOcU8ZxnHrJVt0kAqto9JKKJ6SE7FnV2dXS44ab3cqTfZFvcjn7VkV2krW7WpocFdfVU7N7cVlkYue6sy3U3l4TWccshKWCNpNpU2w6yq6qyvinOuyMoJrmnJPCa7T1PXVqHWO2tVtRl1jnFQ3ZY3XvZxh5WO/KA3g1X6qFcXKycIRj9aU5RjFcUuLfLi0vabMgZAAAAAAAAAAGrU6ZWR3ZZxlPg8ciKtjVr7Xj/sTzBFkvlaZWeKg/wBjw75eK+QeyIfteK+ROMMjox+k/JlP2rZdHqn2z/EvkapdFqX22fiXyLhAdGP0fJlf2pv7q099n4l8jy+iVPfb+NfIuwOjE68vtR/3Qo77fxr5BdEKP9T8a+ReBjoiOvL7VEOjFK5b/wCJfI3Q2FWuW/4r5FiB0RPyZfaE9kQ/a8f9jH9kQ/a8ScB0Q+TL7adJpFWmo5w3nibzCMllA4XbPRnUX6+U45VUIwnXa5yXn5inFYeVhKWEkuS45bO6NT5v2Bz5OKck1XF2dFpa6vWtylRG9zpoVlcutrhTY5VXRbcXDOoUruXFdXywsRdJtq27U7Jtv02qqtoo1sdZnSarcrunCuCxNQxKMpVyaw3wcTv12+wx8gvJpwOoptv1+qVFN1Verp0ddk7abqaraqp2yvvlLd4SlFwoSfn4k5Y3Um8xonXp7tmX6eyda1GnWndVF9unnoLNTCx0ytUXGPVx62vEsebGPed7Ls9bMw7Al842pszVz0dunvrtsjs9whTZuSnLXPrq3ReorLbrp+t/qNv9HJ9C0mqVsFOKmk3LCsrsqnwk1xhNKS5dq4rD7Tb3/wDvYekB/9k="/>
          <p:cNvSpPr>
            <a:spLocks noChangeAspect="1" noChangeArrowheads="1"/>
          </p:cNvSpPr>
          <p:nvPr/>
        </p:nvSpPr>
        <p:spPr bwMode="auto">
          <a:xfrm>
            <a:off x="63500" y="-931863"/>
            <a:ext cx="2390775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3316" name="AutoShape 4" descr="data:image/jpeg;base64,/9j/4AAQSkZJRgABAQAAAQABAAD/2wCEAAkGBhIQEA8SEA8PEBAQEA8QEA8PDw8QEBAPFBAVFBQQFBIXGyYeFxkjGRUSHy8gIycpLCwsFR4xNTwqNScrLCkBCQoKDgwOGA8PGikcHBwpKSkpKSkpKSkpKSkpLCkuLCkpKSkpKSkpKSkpKSkpKSksKTIsLCkpMikuKSkpKSwsKf/AABEIAMkA+wMBIgACEQEDEQH/xAAbAAEAAgMBAQAAAAAAAAAAAAAABAUBAwYCB//EAEUQAAICAQEEBQgGBwYHAQAAAAABAgMRBAUSITEGE0FRkRQiYXGBscHRIzJScpKhQlRik5Sy1BUWM1Nj4URzgqLS8PEH/8QAGQEBAAMBAQAAAAAAAAAAAAAAAAECBAMF/8QAJREBAQACAQQCAgIDAAAAAAAAAAECEQMSITEyE1EEQRTwImFx/9oADAMBAAIRAxEAPwD7iAAAAAAAAAa7bowWZNJd7A2MwVtu2c/Ui3+1LgvDmV+o11kuc3H0R838+ZzvJjHXHhyy/wBL67URgsykor0kVbaqfJy/BI523Lect/ebbPVd6XNM5Xmv6aMfxp+66L+1q+9/hZ6jtKD5N+DOalfl8DfRaR81TfxsV1Pa9SeG3+Fnie36VzlL8DKPaDWMorZXZJ+apn42F+3WR6Q0t43pfgkZl0gpXbL8Ejl6Fxy/YeprLI+ap/i4Onjt6l9svwMy9u1d8vwSObp4G/e9H5D56fxcHT6fWQs+pJS9CfH2o3o5DqeTTw1ya4NEzT7Utjhb2+u6STfjzLzmn7ccvxrPFdGCsq2yv04telcV4cydTqIzWYyT9XxR1mUvhnyxuPltABZUAAAAAAAAAAAAAAABjJVbYrzKvPYn70WrKza8sOHqfvOfJ6unF7xFbSXBEK6w9WWGmuG8/QZfLfJpiEG/UyZDTJI2VV4M2sg6keymPcaupiu9e02SNNiIdMXi6McfW8TTChZzhYwebYnqqzsxwwF0qFUe9Hvq4mqqnJLhpkuYUt0jywuUTTOxlg4LuNFkASoW8yTRYa5wPEeDJLOy2g00b9lVpWSa+y/eitqtLLZMszf3fii+F7xm5ZrGrcAGxhAAAAAAAAAAAAAAAAYZV7Y5wz3MtGUvSCzDh6pe9HPk9XXh94qrZceBK00OCK+iak2Weml4GWRvyvZJUTzKJtZ5ZbThKh2QNFkSZOJon2lbGjGq649aZczxqeZv0seDIrqmUVkmUeBpoRLshwLSM+d7oh5kzY+BrkVq2LTKBqdZvMMh0R4Swy62PjfePsv3oo9RLBa9Hrd6b+4/ejpx+0cOb1q/ABsecAAAAAAAAAAAAAAAAwzn+lVedzi1wl70dAznels8KHql70c+T1deH3jmY65VTazlcMPl4l5otRlJrkcxPSOzeiubUnn1Rbb/ACJvR/UtRipPKa4ZM2m/z2dd1mUeHMrrtpRguL5rm/qpd7Gk16sWVhpdqzj8yNqzjuuyZOZGsmZnYR7ZEbdMcUbUS4kjTvgyBZZlk/SyzEhdMomTnYVULcMlRu4FpXLPHu2WEe09yuI2t1O6s4zl454ItThHrBrttUU8sjQ2rF5Xal2PK8Sp2rtBpPHN8EviJF8uzZftFTlup444b7EdH0UrxOXFvzX/ADI4zSadxjHe/TW+n38Ws+KZ2HQ+eZS791/zROuE1lGbku8K6oAGpgAAAAAAAAAAAAAAAAYOY6YS41LvjL3o6c5jpdDM6fuzSXa3lcDnn6unF7xC2Dod5XzfKNVkU/2pQfwz4lPoqm64rk0lg7vZ+g6qjc7XGTl95x/+L2HHaWHL1HHOaka+LLqyyryrk8Kay1+T7yXTqIpYSx6j35Cpf7HuGyjlWmPK1HpNN13eTI7P9Zs8hiuOM+shNsVVVDk84aXvJcM8kiXukjS0pk+VblpW2Ra4mIajHaW86UuwjW6SD4uI0rM9oEtV6SNfqMpp4ZYT0EexFfqNJ3EOitcVHiuBGcN+WX7PUSLqmeaIllL3q91GzH5Hpp44xi0/VKTa+PiSuh3+LP8A5b/miW+yqOs0VcZfpQa9XF4+BWdGaXDUWRfBqEk16VOJo6e8rH1bxyjqgAdmUAAAAAAAAAAAAAAABgg6jZ/WXVTf1a4y4d8m1jwwT8AizaZdMNHBxhuykn+jJrweDvGcZrq92+5ftt+x8ficeadmn8bzYlaetYXqJ9CS5ohaZYSJUWcsWjLu93JEZwzwJDPXCKyxrasuka+CgvT2nvRSyskPVXZySND9UieV7P8AFvskaZG2XE1uIVxeJRIerlhEuwgazOOBWusU+qfE81rgZsqbeX6TdpKHJpL9JqPi8Enju73ZVW7TTHurh7kxHQJXu1fpV7kl6d5NPwXuJMI4SXckvA9G2R5VoACUAAAAAAAAAAAAAAAAAAAHK9IKcXt/ahF+1cPgjqWUXSaP+E/vLPg/mc+T1duC6ziHpLeHEkqZXaeZNTMsrdY3wlg06q1sw7DNdWeL5InaJJO6PKrC48yVpFiPsNdvE3af6pEndOV3DewzNrTWTXbMjTtYtRMdvUrCDq7sEmVqK7WTyVdfEQpPLLXo/p9++tdkczf/AE8vzcSsSOm6I6f/ABZ/dgve/gdcJuuHLlrGukRkwZNbzgAAAAAAAAAAACq6S7Xel09lkNx2vcqojZLdhK+2ShUpPsjvSTb7EmBag43RdOnOam6pS0stNs+x2Qdf0E9RZbXLfTlmUVOMU8LhuyZl9OZddBrT2+T26ff0+eq6zU2T1VNFLj5/mRl1mfOxwknww0B2IOU1nT2NcW/JdRKVcdRK+uMtPmpUW1ws4uaUn9LBrHNPsPGr/wD0KurMZ0Wq6Er1ZS7NOpRVKg5OMnPFjashuxjxfHlgDrgc/oulsLb41Km5QnbbRG6XVqMrq6eucdze30txPi0uKwTJdJ9Im09VQmm007I8GuwCzKjpNDNKf2Zxfsaa+KPf96dH+t0fvIkLbPSTSSpmo6qht4wutgu1d7K5eKth2yinomTIyZU6baun7dTp/wB/V/5EuO2dP+s6f99V8zH016nXj9rHTV5ZLnwKyjb2mX/Faf8AfV/M9z6Qab9a0/76v5l9XTjlnLW2RthwiQ69rUTkowvpnJ5xGNkJSeFngk+5Mmb3Ap4X3udmmTIl9mCXJkG8q64xHlYR7WbsGq1cyYitFT5nZ9FI/QZ75y+CONp54O36NRxp4/en/MduL2Zef1WoANLEAAAAAAAAAAARNdsqq91u2tWdVN2QUsuKm4ShvOHKXmyljKeM55ksAUdfQvSRs341TjmcbHWrr1TKULp3Qbp3txqNk5ySxhN+oxHoVpFvYrsw1uxXlGoxTHrY3JUrf+ixZCElu4w0scOBegCmXRHS7jg6pSUq7q5uVtzlON1kbLXKW9mUpSjF7z48McuB7u6LaeU3Yo212SnOyVlWovqnJzVamm4SXmvqq/N5eanz4lsAIENh0qamoecrrNQnvz/xrK3XOeM44xbWOROwZAGGQdtL6Czi1wX8yJ7K3pBPFEvS4L/uT+BXLxVsPaKHSTa7X4slO5978WaqY5RibwY3qRIr1Mu9+LNvlL75eLKyNryb22OpW4Tbbbe2ub9rZqjZlEfVTaRt0ccwXpIW1JGLHwItsyVdDgQbUQuxA1Xo21mu8IqLBYZ23RueaPVOS9z+JxTR2HRWX0Uvv++KO3F7MvP6LsAGphAeZ2JYy0svCy0svDeF3vCfgI2p8mnhtPDTw1wa9YHoHjro727vLexvbuVvbucb2O7PaeXqY5Ud6O884W8svGG8L0ZXiBtB5jNNJppp8U0+DXeZyBkAAAAAAAAAAAAAKXpPL6Otd9iz7IyZdFL0oX0UMc+sWPT5sslM/Wr8fvFZprDNsskWqZ7nMx16kjbp4ceJLnghVW8jfOYRZuvFrIOm01+Zy6+tb0uEZ02WbsVySxdBLwyS3IxCQl0XDc7o9td/bdp/4W7+pIVkbv8AM0/8Nf8A1JY229hAtkTs6I11xu/zNP8Aw1/9SZnVb/maf+Gv/qSTRXwyatTaRsuM/tQZK37en/h9R/UnSdHdPqXXJwv00FvcU9JbLjurtepKCs6noddvQu9FqwvQ4R4/kztx3uzc81gm+Taz9a0v8Fb/AFA8m1v61pv4K3+oLRGTSxOb27XdCOissTv8n1sbbXpqJ7yqdF1W8qd6cpYlZHOG3jLxwOchpNa1dKry2iE7PKKoQj1cm79rW77nFp+d5O4txf1U02k1w+jNGcAfNdXpdXC2cl/aDvhTqqdJZGE5qycdoW+Twvnu7rh1fV5c2k4tvOeJYQ2fetSnOu7dep2rCNqh50Y20VdVLeS5ZjJKT+zFZ5Hc4GAOG2StUo1xt8sruWi00dLXXVKOm3/IvpOu3I7kZq7fWJ4S3a8c2RtVtHWzrc0telXXoGqfJ7656i9Vajr6lKMHKHndU99pw3oxT82WT6FgboCD4Lhjhy7vQZAAAAAAAAAAAAAUPSK3M6ofZ3pv28I/Evmc3rfPnbL07q9UeHvycuW6xd+Cbz/4hz0+Ytx5ohxty+Jb0LEG13FVq4JSyuT95ljf+69SeDZC7hxI8ZZ4G2CC23qUjMJHicsGtTRBazaRmss9WTPOSdIbZW4RBtllmy6RHjHeaXZ2saVtSKKt5N9i/Mu+itu7dZHkrIJpdmYv5N+BFpqxBLGEkbaH1c65/ZnHPqfB/k2XwusleTHqwsdijJhGTY8wAAAAAAAAAAAAAAAAAAAAAebJYTfcm/A5ZSeIr2nQ7Ts3abH+y17Xw+Jz2lXNvnyM/M1/jztakaeWE/Wyu1tXH0Mn1vmjVqYZTOEa55qqXmvib1ZwNc48MPn2P4EffaYEmUjXNHnrDXZMFpJmFIjuRiyzhhEq7Zm954RL0Wly/QufpZH01fZ2v3FvRHCSXIJkblHzZeBF1Enhr0FhNeakR9VVlIieU6dXpnmEPux9xtIOxp5oqzzUd1+uPD4E43Tw8q+QAj37QqhlTtri0stOcU8ZxnHrJVt0kAqto9JKKJ6SE7FnV2dXS44ab3cqTfZFvcjn7VkV2krW7WpocFdfVU7N7cVlkYue6sy3U3l4TWccshKWCNpNpU2w6yq6qyvinOuyMoJrmnJPCa7T1PXVqHWO2tVtRl1jnFQ3ZY3XvZxh5WO/KA3g1X6qFcXKycIRj9aU5RjFcUuLfLi0vabMgZAAAAAAAAAAGrU6ZWR3ZZxlPg8ciKtjVr7Xj/sTzBFkvlaZWeKg/wBjw75eK+QeyIfteK+ROMMjox+k/JlP2rZdHqn2z/EvkapdFqX22fiXyLhAdGP0fJlf2pv7q099n4l8jy+iVPfb+NfIuwOjE68vtR/3Qo77fxr5BdEKP9T8a+ReBjoiOvL7VEOjFK5b/wCJfI3Q2FWuW/4r5FiB0RPyZfaE9kQ/a8f9jH9kQ/a8ScB0Q+TL7adJpFWmo5w3nibzCMllA4XbPRnUX6+U45VUIwnXa5yXn5inFYeVhKWEkuS45bO6NT5v2Bz5OKck1XF2dFpa6vWtylRG9zpoVlcutrhTY5VXRbcXDOoUruXFdXywsRdJtq27U7Jtv02qqtoo1sdZnSarcrunCuCxNQxKMpVyaw3wcTv12+wx8gvJpwOoptv1+qVFN1Verp0ddk7abqaraqp2yvvlLd4SlFwoSfn4k5Y3Um8xonXp7tmX6eyda1GnWndVF9unnoLNTCx0ytUXGPVx62vEsebGPed7Ls9bMw7Al842pszVz0dunvrtsjs9whTZuSnLXPrq3ReorLbrp+t/qNv9HJ9C0mqVsFOKmk3LCsrsqnwk1xhNKS5dq4rD7Tb3/wDvYekB/9k="/>
          <p:cNvSpPr>
            <a:spLocks noChangeAspect="1" noChangeArrowheads="1"/>
          </p:cNvSpPr>
          <p:nvPr/>
        </p:nvSpPr>
        <p:spPr bwMode="auto">
          <a:xfrm>
            <a:off x="63500" y="-931863"/>
            <a:ext cx="2390775" cy="191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>
              <a:latin typeface="Calibri" pitchFamily="34" charset="0"/>
            </a:endParaRPr>
          </a:p>
        </p:txBody>
      </p:sp>
      <p:pic>
        <p:nvPicPr>
          <p:cNvPr id="13317" name="Picture 6" descr="http://www.hep.cl/noticias/images/abd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2116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es-MX" dirty="0"/>
              <a:t>Inspección</a:t>
            </a:r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es-MX" dirty="0" smtClean="0"/>
              <a:t>La inspección empieza en el momento en que se observa al individuo ingresar al consultorio o en el lecho y continua durante el interrogatorio y el examen físico. </a:t>
            </a:r>
            <a:endParaRPr lang="es-MX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249555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6" y="4500285"/>
            <a:ext cx="2380953" cy="19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05073"/>
            <a:ext cx="3156175" cy="2364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359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Tópicos principales de la observación de un paciente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1700808"/>
            <a:ext cx="8595360" cy="4535400"/>
          </a:xfrm>
        </p:spPr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es-MX" dirty="0" smtClean="0"/>
              <a:t>Condiciones generales</a:t>
            </a:r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Edad</a:t>
            </a:r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El tipo constitucional</a:t>
            </a:r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Estado de nutrición</a:t>
            </a:r>
          </a:p>
          <a:p>
            <a:pPr marL="454914" indent="-457200">
              <a:buFont typeface="+mj-lt"/>
              <a:buAutoNum type="arabicPeriod"/>
            </a:pPr>
            <a:r>
              <a:rPr lang="es-MX" dirty="0" smtClean="0"/>
              <a:t>La postura-posición y actitud </a:t>
            </a:r>
          </a:p>
          <a:p>
            <a:pPr marL="454914" indent="-457200">
              <a:buFont typeface="+mj-lt"/>
              <a:buAutoNum type="arabicPeriod" startAt="6"/>
            </a:pPr>
            <a:r>
              <a:rPr lang="es-MX" dirty="0"/>
              <a:t>La capacidad </a:t>
            </a:r>
            <a:r>
              <a:rPr lang="es-MX" dirty="0" smtClean="0"/>
              <a:t>dinámica</a:t>
            </a:r>
            <a:endParaRPr lang="es-MX" dirty="0"/>
          </a:p>
          <a:p>
            <a:pPr marL="454914" indent="-457200">
              <a:buFont typeface="+mj-lt"/>
              <a:buAutoNum type="arabicPeriod" startAt="6"/>
            </a:pPr>
            <a:r>
              <a:rPr lang="es-MX" dirty="0"/>
              <a:t>Las facies </a:t>
            </a:r>
          </a:p>
          <a:p>
            <a:pPr marL="454914" indent="-457200">
              <a:buFont typeface="+mj-lt"/>
              <a:buAutoNum type="arabicPeriod" startAt="6"/>
            </a:pPr>
            <a:r>
              <a:rPr lang="es-MX" dirty="0"/>
              <a:t>La conciencia </a:t>
            </a:r>
          </a:p>
          <a:p>
            <a:pPr marL="454914" indent="-457200">
              <a:buFont typeface="+mj-lt"/>
              <a:buAutoNum type="arabicPeriod" startAt="6"/>
            </a:pPr>
            <a:r>
              <a:rPr lang="es-MX" dirty="0"/>
              <a:t>Dominación hemisférica real </a:t>
            </a:r>
          </a:p>
          <a:p>
            <a:pPr marL="454914" indent="-457200">
              <a:buFont typeface="+mj-lt"/>
              <a:buAutoNum type="arabicPeriod" startAt="6"/>
            </a:pPr>
            <a:r>
              <a:rPr lang="es-MX" dirty="0"/>
              <a:t>Peso y talla </a:t>
            </a:r>
          </a:p>
          <a:p>
            <a:pPr marL="454914" indent="-457200">
              <a:buFont typeface="+mj-lt"/>
              <a:buAutoNum type="arabicPeriod"/>
            </a:pPr>
            <a:endParaRPr lang="es-MX" dirty="0" smtClean="0"/>
          </a:p>
          <a:p>
            <a:pPr marL="454914" indent="-457200">
              <a:buFont typeface="+mj-lt"/>
              <a:buAutoNum type="arabicPeriod"/>
            </a:pPr>
            <a:endParaRPr lang="es-MX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619048" cy="17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491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1. Condiciones generales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1628800"/>
            <a:ext cx="4297680" cy="4607408"/>
          </a:xfrm>
        </p:spPr>
        <p:txBody>
          <a:bodyPr/>
          <a:lstStyle/>
          <a:p>
            <a:pPr algn="just"/>
            <a:r>
              <a:rPr lang="es-MX" dirty="0" smtClean="0"/>
              <a:t>Estado de salud que puede tener la persona en el momento de la consulta en relación con la capacidad de valerse por si mismo.</a:t>
            </a:r>
          </a:p>
          <a:p>
            <a:pPr algn="just"/>
            <a:endParaRPr lang="es-MX" dirty="0"/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Pésima </a:t>
            </a:r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Mala</a:t>
            </a:r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Buena </a:t>
            </a:r>
          </a:p>
          <a:p>
            <a:pPr marL="454914" indent="-457200" algn="just">
              <a:buFont typeface="+mj-lt"/>
              <a:buAutoNum type="arabicPeriod"/>
            </a:pPr>
            <a:r>
              <a:rPr lang="es-MX" dirty="0" smtClean="0"/>
              <a:t>Excelente 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2628572" cy="174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7"/>
            <a:ext cx="3024336" cy="220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6843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037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276225" y="836712"/>
            <a:ext cx="4251960" cy="5399496"/>
          </a:xfrm>
        </p:spPr>
        <p:txBody>
          <a:bodyPr/>
          <a:lstStyle/>
          <a:p>
            <a:pPr algn="just"/>
            <a:r>
              <a:rPr lang="es-MX" dirty="0" smtClean="0"/>
              <a:t>Es necesario comparar la edad aparente con la cronológica a fin de calcular el grado de desgaste o conservación orgánica del individuo frente a una enfermedad. 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>
          <a:xfrm>
            <a:off x="4615815" y="836712"/>
            <a:ext cx="4251960" cy="5399496"/>
          </a:xfrm>
        </p:spPr>
        <p:txBody>
          <a:bodyPr/>
          <a:lstStyle/>
          <a:p>
            <a:pPr algn="just"/>
            <a:r>
              <a:rPr lang="es-MX" dirty="0" smtClean="0"/>
              <a:t>Conformación anatómica del individuo, basada en el aspecto particular del cuerpo.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248150" cy="509587"/>
          </a:xfrm>
        </p:spPr>
        <p:txBody>
          <a:bodyPr/>
          <a:lstStyle/>
          <a:p>
            <a:pPr algn="ctr"/>
            <a:r>
              <a:rPr lang="es-MX" b="1" dirty="0" smtClean="0"/>
              <a:t>2. Edad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15"/>
          </p:nvPr>
        </p:nvSpPr>
        <p:spPr>
          <a:xfrm>
            <a:off x="4572000" y="260648"/>
            <a:ext cx="4248150" cy="509587"/>
          </a:xfrm>
        </p:spPr>
        <p:txBody>
          <a:bodyPr/>
          <a:lstStyle/>
          <a:p>
            <a:pPr algn="ctr"/>
            <a:r>
              <a:rPr lang="es-MX" b="1" dirty="0" smtClean="0"/>
              <a:t>3. Tipo de constitución </a:t>
            </a:r>
            <a:endParaRPr lang="es-MX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57601"/>
            <a:ext cx="388164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0" y="3186810"/>
            <a:ext cx="3858859" cy="252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4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404</TotalTime>
  <Words>1700</Words>
  <Application>Microsoft Office PowerPoint</Application>
  <PresentationFormat>Presentación en pantalla (4:3)</PresentationFormat>
  <Paragraphs>279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Soho</vt:lpstr>
      <vt:lpstr>   Introducción a la clínica   «Métodos semiológicos»</vt:lpstr>
      <vt:lpstr>Métodos semiológicos de exploración </vt:lpstr>
      <vt:lpstr>Métodos semiológicos de exploración </vt:lpstr>
      <vt:lpstr>Inspección </vt:lpstr>
      <vt:lpstr>Inspección</vt:lpstr>
      <vt:lpstr>Inspección</vt:lpstr>
      <vt:lpstr>Tópicos principales de la observación de un paciente</vt:lpstr>
      <vt:lpstr>1. Condiciones generales  </vt:lpstr>
      <vt:lpstr>Presentación de PowerPoint</vt:lpstr>
      <vt:lpstr>4. Estado general de nutrición  </vt:lpstr>
      <vt:lpstr>5. Postura-posición y actitud</vt:lpstr>
      <vt:lpstr>Presentación de PowerPoint</vt:lpstr>
      <vt:lpstr>Presentación de PowerPoint</vt:lpstr>
      <vt:lpstr>10. Peso y talla</vt:lpstr>
      <vt:lpstr>PALPACION</vt:lpstr>
      <vt:lpstr>NORMAS A SEGUIR</vt:lpstr>
      <vt:lpstr>Presentación de PowerPoint</vt:lpstr>
      <vt:lpstr>TIPOS DE PALPACION</vt:lpstr>
      <vt:lpstr>Presentación de PowerPoint</vt:lpstr>
      <vt:lpstr>TACTO</vt:lpstr>
      <vt:lpstr>Presentación de PowerPoint</vt:lpstr>
      <vt:lpstr>Percusión</vt:lpstr>
      <vt:lpstr>Presentación de PowerPoint</vt:lpstr>
      <vt:lpstr>Características de la percusión</vt:lpstr>
      <vt:lpstr>Presentación de PowerPoint</vt:lpstr>
      <vt:lpstr>Presentación de PowerPoint</vt:lpstr>
      <vt:lpstr>Presentación de PowerPoint</vt:lpstr>
      <vt:lpstr>Clases de sonidos de la percusión</vt:lpstr>
      <vt:lpstr>Presentación de PowerPoint</vt:lpstr>
      <vt:lpstr>Presentación de PowerPoint</vt:lpstr>
      <vt:lpstr>Presentación de PowerPoint</vt:lpstr>
      <vt:lpstr>Presentación de PowerPoint</vt:lpstr>
      <vt:lpstr>         PROCEDIDMIENTOS  </vt:lpstr>
      <vt:lpstr>Presentación de PowerPoint</vt:lpstr>
      <vt:lpstr>Presentación de PowerPoint</vt:lpstr>
      <vt:lpstr>Presentación de PowerPoint</vt:lpstr>
      <vt:lpstr>Utilidad </vt:lpstr>
      <vt:lpstr>Métodos   </vt:lpstr>
      <vt:lpstr>Presentación de PowerPoint</vt:lpstr>
      <vt:lpstr>Puño percusión de Murphy </vt:lpstr>
      <vt:lpstr>Presentación de PowerPoint</vt:lpstr>
      <vt:lpstr>Presentación de PowerPoint</vt:lpstr>
      <vt:lpstr>Métodos de la auscultación</vt:lpstr>
      <vt:lpstr>Características de la auscultación</vt:lpstr>
      <vt:lpstr>Presentación de PowerPoint</vt:lpstr>
      <vt:lpstr>Hallazgos auscultatorios auscultación pulmonar</vt:lpstr>
      <vt:lpstr>Presentación de PowerPoint</vt:lpstr>
      <vt:lpstr>Auscultación cardiaca</vt:lpstr>
      <vt:lpstr>Presentación de PowerPoint</vt:lpstr>
      <vt:lpstr>Presentación de PowerPoint</vt:lpstr>
      <vt:lpstr>Auscultación gastrointestinal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Politécnico Nacional   Escuela Superior de Medicina   Introducción a la clínica   «Métodos semiológicos»</dc:title>
  <dc:creator>USER_119</dc:creator>
  <cp:lastModifiedBy>MARIO</cp:lastModifiedBy>
  <cp:revision>38</cp:revision>
  <dcterms:created xsi:type="dcterms:W3CDTF">2012-02-01T19:20:12Z</dcterms:created>
  <dcterms:modified xsi:type="dcterms:W3CDTF">2012-03-22T01:17:00Z</dcterms:modified>
</cp:coreProperties>
</file>